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22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4"/>
  </p:notesMasterIdLst>
  <p:sldIdLst>
    <p:sldId id="256" r:id="rId2"/>
    <p:sldId id="259" r:id="rId3"/>
    <p:sldId id="260" r:id="rId4"/>
    <p:sldId id="261" r:id="rId5"/>
    <p:sldId id="297" r:id="rId6"/>
    <p:sldId id="298" r:id="rId7"/>
    <p:sldId id="262" r:id="rId8"/>
    <p:sldId id="302" r:id="rId9"/>
    <p:sldId id="300" r:id="rId10"/>
    <p:sldId id="299" r:id="rId11"/>
    <p:sldId id="309" r:id="rId12"/>
    <p:sldId id="301" r:id="rId13"/>
    <p:sldId id="303" r:id="rId14"/>
    <p:sldId id="305" r:id="rId15"/>
    <p:sldId id="304" r:id="rId16"/>
    <p:sldId id="306" r:id="rId17"/>
    <p:sldId id="311" r:id="rId18"/>
    <p:sldId id="307" r:id="rId19"/>
    <p:sldId id="313" r:id="rId20"/>
    <p:sldId id="314" r:id="rId21"/>
    <p:sldId id="316" r:id="rId22"/>
    <p:sldId id="319" r:id="rId23"/>
  </p:sldIdLst>
  <p:sldSz cx="9144000" cy="5143500" type="screen16x9"/>
  <p:notesSz cx="6858000" cy="9144000"/>
  <p:embeddedFontLst>
    <p:embeddedFont>
      <p:font typeface="Anaheim" panose="020B0604020202020204" charset="0"/>
      <p:regular r:id="rId25"/>
    </p:embeddedFont>
    <p:embeddedFont>
      <p:font typeface="Bebas Neue" panose="020B0606020202050201" pitchFamily="34" charset="0"/>
      <p:regular r:id="rId26"/>
    </p:embeddedFont>
    <p:embeddedFont>
      <p:font typeface="Nunito Light" pitchFamily="2" charset="0"/>
      <p:regular r:id="rId27"/>
      <p:italic r:id="rId28"/>
    </p:embeddedFont>
    <p:embeddedFont>
      <p:font typeface="Raleway ExtraBold" pitchFamily="2" charset="0"/>
      <p:bold r:id="rId29"/>
      <p:boldItalic r:id="rId30"/>
    </p:embeddedFont>
    <p:embeddedFont>
      <p:font typeface="Raleway Medium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Title" id="{1DD3A5B1-17CF-4921-979A-4C0D443E54D6}">
          <p14:sldIdLst>
            <p14:sldId id="256"/>
          </p14:sldIdLst>
        </p14:section>
        <p14:section name="Table of Contents" id="{90B203E8-35B5-4218-B380-6460B5CB4FCE}">
          <p14:sldIdLst>
            <p14:sldId id="259"/>
          </p14:sldIdLst>
        </p14:section>
        <p14:section name="1. Overview" id="{96E58CDA-8C7E-4132-9266-07F8BE1940D7}">
          <p14:sldIdLst>
            <p14:sldId id="260"/>
            <p14:sldId id="261"/>
            <p14:sldId id="297"/>
          </p14:sldIdLst>
        </p14:section>
        <p14:section name="2. Product Category Sales Per Year" id="{164F0410-E29A-4B64-8535-01CDDCE79D40}">
          <p14:sldIdLst>
            <p14:sldId id="298"/>
            <p14:sldId id="262"/>
            <p14:sldId id="302"/>
            <p14:sldId id="300"/>
            <p14:sldId id="299"/>
            <p14:sldId id="309"/>
          </p14:sldIdLst>
        </p14:section>
        <p14:section name="3. Employee Analysis" id="{C26251CE-088D-4D78-9509-F3AA416FBA33}">
          <p14:sldIdLst>
            <p14:sldId id="301"/>
            <p14:sldId id="303"/>
            <p14:sldId id="305"/>
            <p14:sldId id="304"/>
            <p14:sldId id="306"/>
            <p14:sldId id="311"/>
          </p14:sldIdLst>
        </p14:section>
        <p14:section name="4. Shipping Analysis" id="{BD7F1125-5FBE-4FF7-908D-E4504419C519}">
          <p14:sldIdLst>
            <p14:sldId id="307"/>
            <p14:sldId id="313"/>
            <p14:sldId id="314"/>
            <p14:sldId id="316"/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154D7A-4CE5-4FEA-826B-26056BFE0BAB}">
  <a:tblStyle styleId="{93154D7A-4CE5-4FEA-826B-26056BFE0B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5054350-FBBE-4241-942A-72D5E5C0F0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0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AREER\Data%20Things%20(Machine%20Learning%20etc)\DSLS%202023\Data%20Engineering\Visualisasi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AREER\Data%20Things%20(Machine%20Learning%20etc)\DSLS%202023\Data%20Engineering\Visualisasi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AREER\Data%20Things%20(Machine%20Learning%20etc)\DSLS%202023\Data%20Engineering\Visualisasi%20Dat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AREER\Data%20Things%20(Machine%20Learning%20etc)\DSLS%202023\Data%20Engineering\Visualisasi%20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AREER\Data%20Things%20(Machine%20Learning%20etc)\DSLS%202023\Data%20Engineering\Visualisasi%20Dat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AREER\Data%20Things%20(Machine%20Learning%20etc)\DSLS%202023\Data%20Engineering\Visualisasi%20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AREER\Data%20Things%20(Machine%20Learning%20etc)\DSLS%202023\Data%20Engineering\Visualisasi%20Data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AREER\Data%20Things%20(Machine%20Learning%20etc)\DSLS%202023\Data%20Engineering\Visualisasi%20Data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AREER\Data%20Things%20(Machine%20Learning%20etc)\DSLS%202023\Data%20Engineering\Visualisasi%20Data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 sz="1200" dirty="0">
                <a:latin typeface="Raleway ExtraBold" pitchFamily="2" charset="0"/>
              </a:rPr>
              <a:t>category</a:t>
            </a:r>
            <a:r>
              <a:rPr lang="en-ID" sz="1200" baseline="0" dirty="0">
                <a:latin typeface="Raleway ExtraBold" pitchFamily="2" charset="0"/>
              </a:rPr>
              <a:t> sales on 1996</a:t>
            </a:r>
            <a:endParaRPr lang="en-ID" sz="1200" dirty="0">
              <a:latin typeface="Raleway ExtraBold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5093137629640955"/>
          <c:y val="0.31132367329823418"/>
          <c:w val="0.46986672782407057"/>
          <c:h val="0.5727369581760860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>
                  <a:shade val="4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9F9-44C7-A2C2-5DB7B9542273}"/>
              </c:ext>
            </c:extLst>
          </c:dPt>
          <c:dPt>
            <c:idx val="1"/>
            <c:bubble3D val="0"/>
            <c:spPr>
              <a:solidFill>
                <a:schemeClr val="accent6">
                  <a:shade val="61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9F9-44C7-A2C2-5DB7B9542273}"/>
              </c:ext>
            </c:extLst>
          </c:dPt>
          <c:dPt>
            <c:idx val="2"/>
            <c:bubble3D val="0"/>
            <c:spPr>
              <a:solidFill>
                <a:schemeClr val="accent6">
                  <a:shade val="76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9F9-44C7-A2C2-5DB7B9542273}"/>
              </c:ext>
            </c:extLst>
          </c:dPt>
          <c:dPt>
            <c:idx val="3"/>
            <c:bubble3D val="0"/>
            <c:spPr>
              <a:solidFill>
                <a:schemeClr val="accent6">
                  <a:shade val="92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39F9-44C7-A2C2-5DB7B9542273}"/>
              </c:ext>
            </c:extLst>
          </c:dPt>
          <c:dPt>
            <c:idx val="4"/>
            <c:bubble3D val="0"/>
            <c:spPr>
              <a:solidFill>
                <a:schemeClr val="accent6">
                  <a:tint val="93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39F9-44C7-A2C2-5DB7B9542273}"/>
              </c:ext>
            </c:extLst>
          </c:dPt>
          <c:dPt>
            <c:idx val="5"/>
            <c:bubble3D val="0"/>
            <c:spPr>
              <a:solidFill>
                <a:schemeClr val="accent6">
                  <a:tint val="77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39F9-44C7-A2C2-5DB7B9542273}"/>
              </c:ext>
            </c:extLst>
          </c:dPt>
          <c:dPt>
            <c:idx val="6"/>
            <c:bubble3D val="0"/>
            <c:spPr>
              <a:solidFill>
                <a:schemeClr val="accent6">
                  <a:tint val="62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39F9-44C7-A2C2-5DB7B9542273}"/>
              </c:ext>
            </c:extLst>
          </c:dPt>
          <c:dPt>
            <c:idx val="7"/>
            <c:bubble3D val="0"/>
            <c:spPr>
              <a:solidFill>
                <a:schemeClr val="accent6">
                  <a:tint val="46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39F9-44C7-A2C2-5DB7B9542273}"/>
              </c:ext>
            </c:extLst>
          </c:dPt>
          <c:dLbls>
            <c:dLbl>
              <c:idx val="0"/>
              <c:layout>
                <c:manualLayout>
                  <c:x val="3.0952380952380867E-2"/>
                  <c:y val="3.155818540433925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shade val="4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9F9-44C7-A2C2-5DB7B9542273}"/>
                </c:ext>
              </c:extLst>
            </c:dLbl>
            <c:dLbl>
              <c:idx val="1"/>
              <c:layout>
                <c:manualLayout>
                  <c:x val="2.8924555786025468E-2"/>
                  <c:y val="-3.155818540433925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shade val="61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648763853367435"/>
                      <c:h val="0.1641618910062277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39F9-44C7-A2C2-5DB7B9542273}"/>
                </c:ext>
              </c:extLst>
            </c:dLbl>
            <c:dLbl>
              <c:idx val="2"/>
              <c:layout>
                <c:manualLayout>
                  <c:x val="-0.1"/>
                  <c:y val="-7.889546351084813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shade val="76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9F9-44C7-A2C2-5DB7B9542273}"/>
                </c:ext>
              </c:extLst>
            </c:dLbl>
            <c:dLbl>
              <c:idx val="3"/>
              <c:layout>
                <c:manualLayout>
                  <c:x val="8.9087809036657757E-3"/>
                  <c:y val="-1.775147928994082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shade val="92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895154090393429"/>
                      <c:h val="0.1365484787774309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39F9-44C7-A2C2-5DB7B9542273}"/>
                </c:ext>
              </c:extLst>
            </c:dLbl>
            <c:dLbl>
              <c:idx val="4"/>
              <c:layout>
                <c:manualLayout>
                  <c:x val="-5.4375570115120501E-2"/>
                  <c:y val="4.135904466641893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tint val="93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2236635246422571"/>
                      <c:h val="0.1434461736663425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39F9-44C7-A2C2-5DB7B9542273}"/>
                </c:ext>
              </c:extLst>
            </c:dLbl>
            <c:dLbl>
              <c:idx val="5"/>
              <c:layout>
                <c:manualLayout>
                  <c:x val="-1.1904761904761904E-2"/>
                  <c:y val="3.155818540433925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tint val="77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39F9-44C7-A2C2-5DB7B9542273}"/>
                </c:ext>
              </c:extLst>
            </c:dLbl>
            <c:dLbl>
              <c:idx val="6"/>
              <c:layout>
                <c:manualLayout>
                  <c:x val="-6.6666666666666707E-2"/>
                  <c:y val="1.183431952662721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tint val="62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39F9-44C7-A2C2-5DB7B9542273}"/>
                </c:ext>
              </c:extLst>
            </c:dLbl>
            <c:dLbl>
              <c:idx val="7"/>
              <c:layout>
                <c:manualLayout>
                  <c:x val="2.8455848358760989E-2"/>
                  <c:y val="-4.733727810650886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tint val="46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802588996763754"/>
                      <c:h val="0.1089350665486340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F-39F9-44C7-A2C2-5DB7B954227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spc="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Category!$D$11:$D$18</c:f>
              <c:strCache>
                <c:ptCount val="8"/>
                <c:pt idx="0">
                  <c:v>Beverages</c:v>
                </c:pt>
                <c:pt idx="1">
                  <c:v>Dairy Products</c:v>
                </c:pt>
                <c:pt idx="2">
                  <c:v>Confections</c:v>
                </c:pt>
                <c:pt idx="3">
                  <c:v>Meat/Poultry</c:v>
                </c:pt>
                <c:pt idx="4">
                  <c:v>Seafood</c:v>
                </c:pt>
                <c:pt idx="5">
                  <c:v>Condiments</c:v>
                </c:pt>
                <c:pt idx="6">
                  <c:v>Produce</c:v>
                </c:pt>
                <c:pt idx="7">
                  <c:v>Grains/Cereals</c:v>
                </c:pt>
              </c:strCache>
            </c:strRef>
          </c:cat>
          <c:val>
            <c:numRef>
              <c:f>Category!$E$11:$E$18</c:f>
              <c:numCache>
                <c:formatCode>0.00</c:formatCode>
                <c:ptCount val="8"/>
                <c:pt idx="0">
                  <c:v>47918.999992370598</c:v>
                </c:pt>
                <c:pt idx="1">
                  <c:v>40980.449970245398</c:v>
                </c:pt>
                <c:pt idx="2">
                  <c:v>29685.5498209</c:v>
                </c:pt>
                <c:pt idx="3">
                  <c:v>28813.659858703599</c:v>
                </c:pt>
                <c:pt idx="4">
                  <c:v>19391.224994659398</c:v>
                </c:pt>
                <c:pt idx="5">
                  <c:v>17900.384918212902</c:v>
                </c:pt>
                <c:pt idx="6">
                  <c:v>13885.7801132202</c:v>
                </c:pt>
                <c:pt idx="7">
                  <c:v>9507.9199848174994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39F9-44C7-A2C2-5DB7B9542273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Raleway ExtraBold" pitchFamily="2" charset="0"/>
                <a:ea typeface="+mn-ea"/>
                <a:cs typeface="+mn-cs"/>
              </a:defRPr>
            </a:pPr>
            <a:r>
              <a:rPr lang="en-ID" sz="1200">
                <a:latin typeface="Raleway ExtraBold" pitchFamily="2" charset="0"/>
              </a:rPr>
              <a:t>category sales on 1997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Raleway ExtraBold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7821173248484604"/>
          <c:y val="0.29870412648123129"/>
          <c:w val="0.46986672782407057"/>
          <c:h val="0.5727369581760860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5">
                  <a:shade val="4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3DB-40DC-9204-EB7E2E4C0E7C}"/>
              </c:ext>
            </c:extLst>
          </c:dPt>
          <c:dPt>
            <c:idx val="1"/>
            <c:bubble3D val="0"/>
            <c:spPr>
              <a:solidFill>
                <a:schemeClr val="accent5">
                  <a:shade val="61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3DB-40DC-9204-EB7E2E4C0E7C}"/>
              </c:ext>
            </c:extLst>
          </c:dPt>
          <c:dPt>
            <c:idx val="2"/>
            <c:bubble3D val="0"/>
            <c:spPr>
              <a:solidFill>
                <a:schemeClr val="accent5">
                  <a:shade val="76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93DB-40DC-9204-EB7E2E4C0E7C}"/>
              </c:ext>
            </c:extLst>
          </c:dPt>
          <c:dPt>
            <c:idx val="3"/>
            <c:bubble3D val="0"/>
            <c:spPr>
              <a:solidFill>
                <a:schemeClr val="accent5">
                  <a:shade val="92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93DB-40DC-9204-EB7E2E4C0E7C}"/>
              </c:ext>
            </c:extLst>
          </c:dPt>
          <c:dPt>
            <c:idx val="4"/>
            <c:bubble3D val="0"/>
            <c:spPr>
              <a:solidFill>
                <a:schemeClr val="accent5">
                  <a:tint val="93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93DB-40DC-9204-EB7E2E4C0E7C}"/>
              </c:ext>
            </c:extLst>
          </c:dPt>
          <c:dPt>
            <c:idx val="5"/>
            <c:bubble3D val="0"/>
            <c:spPr>
              <a:solidFill>
                <a:schemeClr val="accent5">
                  <a:tint val="77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93DB-40DC-9204-EB7E2E4C0E7C}"/>
              </c:ext>
            </c:extLst>
          </c:dPt>
          <c:dPt>
            <c:idx val="6"/>
            <c:bubble3D val="0"/>
            <c:spPr>
              <a:solidFill>
                <a:schemeClr val="accent5">
                  <a:tint val="62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93DB-40DC-9204-EB7E2E4C0E7C}"/>
              </c:ext>
            </c:extLst>
          </c:dPt>
          <c:dPt>
            <c:idx val="7"/>
            <c:bubble3D val="0"/>
            <c:spPr>
              <a:solidFill>
                <a:schemeClr val="accent5">
                  <a:tint val="46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93DB-40DC-9204-EB7E2E4C0E7C}"/>
              </c:ext>
            </c:extLst>
          </c:dPt>
          <c:dLbls>
            <c:dLbl>
              <c:idx val="0"/>
              <c:layout>
                <c:manualLayout>
                  <c:x val="5.6265984654731462E-2"/>
                  <c:y val="3.550295857988165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shade val="4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3307757885763"/>
                      <c:h val="0.1562723446551429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93DB-40DC-9204-EB7E2E4C0E7C}"/>
                </c:ext>
              </c:extLst>
            </c:dLbl>
            <c:dLbl>
              <c:idx val="1"/>
              <c:layout>
                <c:manualLayout>
                  <c:x val="1.0230179028132993E-2"/>
                  <c:y val="-1.577909270216969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shade val="61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3DB-40DC-9204-EB7E2E4C0E7C}"/>
                </c:ext>
              </c:extLst>
            </c:dLbl>
            <c:dLbl>
              <c:idx val="2"/>
              <c:layout>
                <c:manualLayout>
                  <c:x val="3.7510656436487641E-2"/>
                  <c:y val="-2.366863905325443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shade val="76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3DB-40DC-9204-EB7E2E4C0E7C}"/>
                </c:ext>
              </c:extLst>
            </c:dLbl>
            <c:dLbl>
              <c:idx val="3"/>
              <c:layout>
                <c:manualLayout>
                  <c:x val="-2.216538789428818E-2"/>
                  <c:y val="-1.972371057168164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shade val="92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531130219975699"/>
                      <c:h val="0.1483827983040581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93DB-40DC-9204-EB7E2E4C0E7C}"/>
                </c:ext>
              </c:extLst>
            </c:dLbl>
            <c:dLbl>
              <c:idx val="4"/>
              <c:layout>
                <c:manualLayout>
                  <c:x val="-3.7510656436487641E-2"/>
                  <c:y val="0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tint val="93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3DB-40DC-9204-EB7E2E4C0E7C}"/>
                </c:ext>
              </c:extLst>
            </c:dLbl>
            <c:dLbl>
              <c:idx val="5"/>
              <c:layout>
                <c:manualLayout>
                  <c:x val="1.1935208866155161E-2"/>
                  <c:y val="1.577909270216963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tint val="77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854233374280901"/>
                      <c:h val="0.172051437357312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B-93DB-40DC-9204-EB7E2E4C0E7C}"/>
                </c:ext>
              </c:extLst>
            </c:dLbl>
            <c:dLbl>
              <c:idx val="6"/>
              <c:layout>
                <c:manualLayout>
                  <c:x val="-2.7280477408354663E-2"/>
                  <c:y val="1.183431952662721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tint val="62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93DB-40DC-9204-EB7E2E4C0E7C}"/>
                </c:ext>
              </c:extLst>
            </c:dLbl>
            <c:dLbl>
              <c:idx val="7"/>
              <c:layout>
                <c:manualLayout>
                  <c:x val="-6.8201193520886615E-3"/>
                  <c:y val="-3.9447731755424065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tint val="46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93DB-40DC-9204-EB7E2E4C0E7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spc="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Category!$H$11:$H$18</c:f>
              <c:strCache>
                <c:ptCount val="8"/>
                <c:pt idx="0">
                  <c:v>Dairy Products</c:v>
                </c:pt>
                <c:pt idx="1">
                  <c:v>Beverages</c:v>
                </c:pt>
                <c:pt idx="2">
                  <c:v>Confections</c:v>
                </c:pt>
                <c:pt idx="3">
                  <c:v>Meat/Poultry</c:v>
                </c:pt>
                <c:pt idx="4">
                  <c:v>Seafood</c:v>
                </c:pt>
                <c:pt idx="5">
                  <c:v>Grains/Cereals</c:v>
                </c:pt>
                <c:pt idx="6">
                  <c:v>Condiments</c:v>
                </c:pt>
                <c:pt idx="7">
                  <c:v>Produce</c:v>
                </c:pt>
              </c:strCache>
            </c:strRef>
          </c:cat>
          <c:val>
            <c:numRef>
              <c:f>Category!$I$11:$I$18</c:f>
              <c:numCache>
                <c:formatCode>0.00</c:formatCode>
                <c:ptCount val="8"/>
                <c:pt idx="0">
                  <c:v>115387.64036178601</c:v>
                </c:pt>
                <c:pt idx="1">
                  <c:v>103924.30539512599</c:v>
                </c:pt>
                <c:pt idx="2">
                  <c:v>82657.750585556001</c:v>
                </c:pt>
                <c:pt idx="3">
                  <c:v>80975.107997894302</c:v>
                </c:pt>
                <c:pt idx="4">
                  <c:v>66959.217406272903</c:v>
                </c:pt>
                <c:pt idx="5">
                  <c:v>56871.824987411499</c:v>
                </c:pt>
                <c:pt idx="6">
                  <c:v>55368.5900039673</c:v>
                </c:pt>
                <c:pt idx="7">
                  <c:v>54940.767627716101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93DB-40DC-9204-EB7E2E4C0E7C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Raleway ExtraBold" pitchFamily="2" charset="0"/>
                <a:ea typeface="+mn-ea"/>
                <a:cs typeface="+mn-cs"/>
              </a:defRPr>
            </a:pPr>
            <a:r>
              <a:rPr lang="en-ID" sz="1200">
                <a:latin typeface="Raleway ExtraBold" pitchFamily="2" charset="0"/>
              </a:rPr>
              <a:t>category sales on 1998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Raleway ExtraBold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9193937343469467"/>
          <c:y val="0.31503144947118294"/>
          <c:w val="0.46986672782407057"/>
          <c:h val="0.5727369581760860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5">
                  <a:shade val="4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D25-4AB0-AD6E-D88900E748EB}"/>
              </c:ext>
            </c:extLst>
          </c:dPt>
          <c:dPt>
            <c:idx val="1"/>
            <c:bubble3D val="0"/>
            <c:spPr>
              <a:solidFill>
                <a:schemeClr val="accent5">
                  <a:shade val="61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D25-4AB0-AD6E-D88900E748EB}"/>
              </c:ext>
            </c:extLst>
          </c:dPt>
          <c:dPt>
            <c:idx val="2"/>
            <c:bubble3D val="0"/>
            <c:spPr>
              <a:solidFill>
                <a:schemeClr val="accent5">
                  <a:shade val="76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D25-4AB0-AD6E-D88900E748EB}"/>
              </c:ext>
            </c:extLst>
          </c:dPt>
          <c:dPt>
            <c:idx val="3"/>
            <c:bubble3D val="0"/>
            <c:spPr>
              <a:solidFill>
                <a:schemeClr val="accent5">
                  <a:shade val="92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D25-4AB0-AD6E-D88900E748EB}"/>
              </c:ext>
            </c:extLst>
          </c:dPt>
          <c:dPt>
            <c:idx val="4"/>
            <c:bubble3D val="0"/>
            <c:spPr>
              <a:solidFill>
                <a:schemeClr val="accent5">
                  <a:tint val="93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5D25-4AB0-AD6E-D88900E748EB}"/>
              </c:ext>
            </c:extLst>
          </c:dPt>
          <c:dPt>
            <c:idx val="5"/>
            <c:bubble3D val="0"/>
            <c:spPr>
              <a:solidFill>
                <a:schemeClr val="accent5">
                  <a:tint val="77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5D25-4AB0-AD6E-D88900E748EB}"/>
              </c:ext>
            </c:extLst>
          </c:dPt>
          <c:dPt>
            <c:idx val="6"/>
            <c:bubble3D val="0"/>
            <c:spPr>
              <a:solidFill>
                <a:schemeClr val="accent5">
                  <a:tint val="62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5D25-4AB0-AD6E-D88900E748EB}"/>
              </c:ext>
            </c:extLst>
          </c:dPt>
          <c:dPt>
            <c:idx val="7"/>
            <c:bubble3D val="0"/>
            <c:spPr>
              <a:solidFill>
                <a:schemeClr val="accent5">
                  <a:tint val="46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5D25-4AB0-AD6E-D88900E748EB}"/>
              </c:ext>
            </c:extLst>
          </c:dPt>
          <c:dLbls>
            <c:dLbl>
              <c:idx val="0"/>
              <c:layout>
                <c:manualLayout>
                  <c:x val="1.0295750152139174E-2"/>
                  <c:y val="2.366863905325436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shade val="4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D25-4AB0-AD6E-D88900E748EB}"/>
                </c:ext>
              </c:extLst>
            </c:dLbl>
            <c:dLbl>
              <c:idx val="1"/>
              <c:layout>
                <c:manualLayout>
                  <c:x val="3.7333687464119636E-2"/>
                  <c:y val="-4.898280903261231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shade val="61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D25-4AB0-AD6E-D88900E748EB}"/>
                </c:ext>
              </c:extLst>
            </c:dLbl>
            <c:dLbl>
              <c:idx val="2"/>
              <c:layout>
                <c:manualLayout>
                  <c:x val="-6.8638334347595337E-3"/>
                  <c:y val="0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shade val="76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D25-4AB0-AD6E-D88900E748EB}"/>
                </c:ext>
              </c:extLst>
            </c:dLbl>
            <c:dLbl>
              <c:idx val="3"/>
              <c:layout>
                <c:manualLayout>
                  <c:x val="1.2011843625660561E-2"/>
                  <c:y val="-1.183416422059668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shade val="92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113844514175706"/>
                      <c:h val="0.1404932519529733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5D25-4AB0-AD6E-D88900E748EB}"/>
                </c:ext>
              </c:extLst>
            </c:dLbl>
            <c:dLbl>
              <c:idx val="4"/>
              <c:layout>
                <c:manualLayout>
                  <c:x val="-2.0591500304278615E-2"/>
                  <c:y val="3.155818540433925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tint val="93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D25-4AB0-AD6E-D88900E748EB}"/>
                </c:ext>
              </c:extLst>
            </c:dLbl>
            <c:dLbl>
              <c:idx val="5"/>
              <c:layout>
                <c:manualLayout>
                  <c:x val="-2.4023417021658368E-2"/>
                  <c:y val="4.339250493096646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tint val="77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5D25-4AB0-AD6E-D88900E748EB}"/>
                </c:ext>
              </c:extLst>
            </c:dLbl>
            <c:dLbl>
              <c:idx val="6"/>
              <c:layout>
                <c:manualLayout>
                  <c:x val="-5.4910667478076269E-2"/>
                  <c:y val="1.577909270216962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tint val="62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5D25-4AB0-AD6E-D88900E748EB}"/>
                </c:ext>
              </c:extLst>
            </c:dLbl>
            <c:dLbl>
              <c:idx val="7"/>
              <c:layout>
                <c:manualLayout>
                  <c:x val="0.13041283526043113"/>
                  <c:y val="-2.761341222879684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tint val="46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534153246160845"/>
                      <c:h val="0.1089350665486340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F-5D25-4AB0-AD6E-D88900E748E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spc="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Category!$L$11:$L$18</c:f>
              <c:strCache>
                <c:ptCount val="8"/>
                <c:pt idx="0">
                  <c:v>Beverages</c:v>
                </c:pt>
                <c:pt idx="1">
                  <c:v>Dairy Products</c:v>
                </c:pt>
                <c:pt idx="2">
                  <c:v>Confections</c:v>
                </c:pt>
                <c:pt idx="3">
                  <c:v>Meat/Poultry</c:v>
                </c:pt>
                <c:pt idx="4">
                  <c:v>Seafood</c:v>
                </c:pt>
                <c:pt idx="5">
                  <c:v>Condiments</c:v>
                </c:pt>
                <c:pt idx="6">
                  <c:v>Produce</c:v>
                </c:pt>
                <c:pt idx="7">
                  <c:v>Grains/Cereals</c:v>
                </c:pt>
              </c:strCache>
            </c:strRef>
          </c:cat>
          <c:val>
            <c:numRef>
              <c:f>Category!$M$11:$M$18</c:f>
              <c:numCache>
                <c:formatCode>0.00</c:formatCode>
                <c:ptCount val="8"/>
                <c:pt idx="0">
                  <c:v>116024.875135422</c:v>
                </c:pt>
                <c:pt idx="1">
                  <c:v>78139.194885253906</c:v>
                </c:pt>
                <c:pt idx="2">
                  <c:v>55013.9244251251</c:v>
                </c:pt>
                <c:pt idx="3">
                  <c:v>53233.591232299797</c:v>
                </c:pt>
                <c:pt idx="4">
                  <c:v>44911.295023918203</c:v>
                </c:pt>
                <c:pt idx="5">
                  <c:v>32778.110067367597</c:v>
                </c:pt>
                <c:pt idx="6">
                  <c:v>31158.032327651999</c:v>
                </c:pt>
                <c:pt idx="7">
                  <c:v>29364.842502594001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5D25-4AB0-AD6E-D88900E748EB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Raleway ExtraBold" pitchFamily="2" charset="0"/>
                <a:ea typeface="+mn-ea"/>
                <a:cs typeface="+mn-cs"/>
              </a:defRPr>
            </a:pPr>
            <a:r>
              <a:rPr lang="en-ID" sz="1400">
                <a:latin typeface="Raleway ExtraBold" pitchFamily="2" charset="0"/>
              </a:rPr>
              <a:t>TOP 4</a:t>
            </a:r>
            <a:r>
              <a:rPr lang="en-ID" sz="1400" baseline="0">
                <a:latin typeface="Raleway ExtraBold" pitchFamily="2" charset="0"/>
              </a:rPr>
              <a:t> Category sales</a:t>
            </a:r>
            <a:endParaRPr lang="en-ID" sz="1400">
              <a:latin typeface="Raleway ExtraBold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Raleway ExtraBold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0200409444041187"/>
          <c:y val="0.20959352834697331"/>
          <c:w val="0.76880661562615316"/>
          <c:h val="0.72371301192963544"/>
        </c:manualLayout>
      </c:layout>
      <c:lineChart>
        <c:grouping val="standard"/>
        <c:varyColors val="0"/>
        <c:ser>
          <c:idx val="0"/>
          <c:order val="0"/>
          <c:tx>
            <c:v>Beverages</c:v>
          </c:tx>
          <c:spPr>
            <a:ln w="22225" cap="rnd">
              <a:solidFill>
                <a:schemeClr val="bg2">
                  <a:lumMod val="50000"/>
                </a:schemeClr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bg2">
                  <a:lumMod val="50000"/>
                </a:schemeClr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Pt>
            <c:idx val="1"/>
            <c:marker>
              <c:symbol val="diamond"/>
              <c:size val="6"/>
              <c:spPr>
                <a:solidFill>
                  <a:schemeClr val="accent6"/>
                </a:solidFill>
                <a:ln w="9525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1289-4AAF-A61B-01EF290D683D}"/>
              </c:ext>
            </c:extLst>
          </c:dPt>
          <c:cat>
            <c:numRef>
              <c:f>(Category!$C$3,Category!$G$3,Category!$K$3)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(Category!$E$3,Category!$I$4,Category!$M$3)</c:f>
              <c:numCache>
                <c:formatCode>0.00</c:formatCode>
                <c:ptCount val="3"/>
                <c:pt idx="0">
                  <c:v>47918.999992370598</c:v>
                </c:pt>
                <c:pt idx="1">
                  <c:v>103924.30539512599</c:v>
                </c:pt>
                <c:pt idx="2">
                  <c:v>116024.875135422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289-4AAF-A61B-01EF290D683D}"/>
            </c:ext>
          </c:extLst>
        </c:ser>
        <c:ser>
          <c:idx val="1"/>
          <c:order val="1"/>
          <c:tx>
            <c:v>Dairy Products</c:v>
          </c:tx>
          <c:spPr>
            <a:ln w="22225" cap="rnd">
              <a:solidFill>
                <a:srgbClr val="00B0F0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numRef>
              <c:f>(Category!$C$3,Category!$G$3,Category!$K$3)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(Category!$E$4,Category!$I$3,Category!$M$4)</c:f>
              <c:numCache>
                <c:formatCode>0.00</c:formatCode>
                <c:ptCount val="3"/>
                <c:pt idx="0">
                  <c:v>40980.449970245398</c:v>
                </c:pt>
                <c:pt idx="1">
                  <c:v>115387.64036178601</c:v>
                </c:pt>
                <c:pt idx="2">
                  <c:v>78139.194885253906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289-4AAF-A61B-01EF290D683D}"/>
            </c:ext>
          </c:extLst>
        </c:ser>
        <c:ser>
          <c:idx val="2"/>
          <c:order val="2"/>
          <c:tx>
            <c:v>Confections</c:v>
          </c:tx>
          <c:spPr>
            <a:ln w="22225" cap="rnd">
              <a:solidFill>
                <a:srgbClr val="FF0000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numRef>
              <c:f>(Category!$C$3,Category!$G$3,Category!$K$3)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(Category!$E$5,Category!$I$5,Category!$M$5)</c:f>
              <c:numCache>
                <c:formatCode>0.00</c:formatCode>
                <c:ptCount val="3"/>
                <c:pt idx="0">
                  <c:v>29685.5498209</c:v>
                </c:pt>
                <c:pt idx="1">
                  <c:v>82657.750585556001</c:v>
                </c:pt>
                <c:pt idx="2">
                  <c:v>55013.9244251251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289-4AAF-A61B-01EF290D683D}"/>
            </c:ext>
          </c:extLst>
        </c:ser>
        <c:ser>
          <c:idx val="3"/>
          <c:order val="3"/>
          <c:tx>
            <c:strRef>
              <c:f>Category!$D$14</c:f>
              <c:strCache>
                <c:ptCount val="1"/>
                <c:pt idx="0">
                  <c:v>Meat/Poultry</c:v>
                </c:pt>
              </c:strCache>
            </c:strRef>
          </c:tx>
          <c:spPr>
            <a:ln w="22225" cap="rnd">
              <a:solidFill>
                <a:srgbClr val="7030A0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cat>
            <c:numRef>
              <c:f>(Category!$C$3,Category!$G$3,Category!$K$3)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(Category!$E$14,Category!$I$14,Category!$M$14)</c:f>
              <c:numCache>
                <c:formatCode>0.00</c:formatCode>
                <c:ptCount val="3"/>
                <c:pt idx="0">
                  <c:v>28813.659858703599</c:v>
                </c:pt>
                <c:pt idx="1">
                  <c:v>80975.107997894302</c:v>
                </c:pt>
                <c:pt idx="2">
                  <c:v>53233.591232299797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289-4AAF-A61B-01EF290D68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1179119"/>
        <c:axId val="1031176207"/>
      </c:lineChart>
      <c:catAx>
        <c:axId val="103117911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1176207"/>
        <c:crosses val="autoZero"/>
        <c:auto val="1"/>
        <c:lblAlgn val="ctr"/>
        <c:lblOffset val="100"/>
        <c:noMultiLvlLbl val="0"/>
      </c:catAx>
      <c:valAx>
        <c:axId val="103117620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 dirty="0"/>
                  <a:t>Total 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1179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 sz="1000"/>
              <a:t>Total orders of </a:t>
            </a:r>
          </a:p>
          <a:p>
            <a:pPr>
              <a:defRPr sz="1000"/>
            </a:pPr>
            <a:r>
              <a:rPr lang="en-ID" sz="1000"/>
              <a:t>SALES representative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5093137629640955"/>
          <c:y val="0.31132367329823418"/>
          <c:w val="0.46986672782407057"/>
          <c:h val="0.5727369581760860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70F-470A-9968-7408B2F8CC89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70F-470A-9968-7408B2F8CC89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C70F-470A-9968-7408B2F8CC89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C70F-470A-9968-7408B2F8CC89}"/>
              </c:ext>
            </c:extLst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C70F-470A-9968-7408B2F8CC89}"/>
              </c:ext>
            </c:extLst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C70F-470A-9968-7408B2F8CC89}"/>
              </c:ext>
            </c:extLst>
          </c:dPt>
          <c:dLbls>
            <c:dLbl>
              <c:idx val="0"/>
              <c:layout>
                <c:manualLayout>
                  <c:x val="5.4651392965031714E-2"/>
                  <c:y val="7.171978458965828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70F-470A-9968-7408B2F8CC89}"/>
                </c:ext>
              </c:extLst>
            </c:dLbl>
            <c:dLbl>
              <c:idx val="1"/>
              <c:layout>
                <c:manualLayout>
                  <c:x val="1.0247136180943446E-2"/>
                  <c:y val="-2.3906594863219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70F-470A-9968-7408B2F8CC89}"/>
                </c:ext>
              </c:extLst>
            </c:dLbl>
            <c:dLbl>
              <c:idx val="2"/>
              <c:layout>
                <c:manualLayout>
                  <c:x val="-4.440425678408827E-2"/>
                  <c:y val="-3.984432477203242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70F-470A-9968-7408B2F8CC89}"/>
                </c:ext>
              </c:extLst>
            </c:dLbl>
            <c:dLbl>
              <c:idx val="3"/>
              <c:layout>
                <c:manualLayout>
                  <c:x val="-6.8314241206289643E-3"/>
                  <c:y val="5.578205468084531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2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70F-470A-9968-7408B2F8CC89}"/>
                </c:ext>
              </c:extLst>
            </c:dLbl>
            <c:dLbl>
              <c:idx val="4"/>
              <c:layout>
                <c:manualLayout>
                  <c:x val="-6.8314241206289664E-2"/>
                  <c:y val="5.97664871580486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4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70F-470A-9968-7408B2F8CC89}"/>
                </c:ext>
              </c:extLst>
            </c:dLbl>
            <c:dLbl>
              <c:idx val="5"/>
              <c:layout>
                <c:manualLayout>
                  <c:x val="-3.7572832663459337E-2"/>
                  <c:y val="1.992216238601621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C70F-470A-9968-7408B2F8CC8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spc="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Employee!$E$3:$E$8</c:f>
              <c:strCache>
                <c:ptCount val="6"/>
                <c:pt idx="0">
                  <c:v>Margaret Peacock</c:v>
                </c:pt>
                <c:pt idx="1">
                  <c:v>Janet Leverling</c:v>
                </c:pt>
                <c:pt idx="2">
                  <c:v>Nancy Davolio</c:v>
                </c:pt>
                <c:pt idx="3">
                  <c:v>Robert King</c:v>
                </c:pt>
                <c:pt idx="4">
                  <c:v>Michael Suyama</c:v>
                </c:pt>
                <c:pt idx="5">
                  <c:v>Anne Dodsworth</c:v>
                </c:pt>
              </c:strCache>
            </c:strRef>
          </c:cat>
          <c:val>
            <c:numRef>
              <c:f>Employee!$F$3:$F$8</c:f>
              <c:numCache>
                <c:formatCode>General</c:formatCode>
                <c:ptCount val="6"/>
                <c:pt idx="0">
                  <c:v>156</c:v>
                </c:pt>
                <c:pt idx="1">
                  <c:v>127</c:v>
                </c:pt>
                <c:pt idx="2">
                  <c:v>123</c:v>
                </c:pt>
                <c:pt idx="3">
                  <c:v>72</c:v>
                </c:pt>
                <c:pt idx="4">
                  <c:v>67</c:v>
                </c:pt>
                <c:pt idx="5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70F-470A-9968-7408B2F8CC89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 sz="1000"/>
              <a:t>Total SAles of </a:t>
            </a:r>
          </a:p>
          <a:p>
            <a:pPr>
              <a:defRPr sz="1000"/>
            </a:pPr>
            <a:r>
              <a:rPr lang="en-ID" sz="1000"/>
              <a:t>SALES representative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5093137629640955"/>
          <c:y val="0.31132367329823418"/>
          <c:w val="0.46986672782407057"/>
          <c:h val="0.5727369581760860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D79-430C-9F75-53A2F44ACFBC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D79-430C-9F75-53A2F44ACFBC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D79-430C-9F75-53A2F44ACFBC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D79-430C-9F75-53A2F44ACFBC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1D79-430C-9F75-53A2F44ACFBC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1D79-430C-9F75-53A2F44ACFBC}"/>
              </c:ext>
            </c:extLst>
          </c:dPt>
          <c:dLbls>
            <c:dLbl>
              <c:idx val="0"/>
              <c:layout>
                <c:manualLayout>
                  <c:x val="6.4898529145975159E-2"/>
                  <c:y val="9.145973939766825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D79-430C-9F75-53A2F44ACFBC}"/>
                </c:ext>
              </c:extLst>
            </c:dLbl>
            <c:dLbl>
              <c:idx val="1"/>
              <c:layout>
                <c:manualLayout>
                  <c:x val="2.7325696482515857E-2"/>
                  <c:y val="-7.9530208171886899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D79-430C-9F75-53A2F44ACFBC}"/>
                </c:ext>
              </c:extLst>
            </c:dLbl>
            <c:dLbl>
              <c:idx val="2"/>
              <c:layout>
                <c:manualLayout>
                  <c:x val="-6.831424120628965E-2"/>
                  <c:y val="-3.181208326875432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79-430C-9F75-53A2F44ACFBC}"/>
                </c:ext>
              </c:extLst>
            </c:dLbl>
            <c:dLbl>
              <c:idx val="3"/>
              <c:layout>
                <c:manualLayout>
                  <c:x val="-3.4157120603144821E-3"/>
                  <c:y val="6.368748001930683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6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D79-430C-9F75-53A2F44ACFBC}"/>
                </c:ext>
              </c:extLst>
            </c:dLbl>
            <c:dLbl>
              <c:idx val="4"/>
              <c:layout>
                <c:manualLayout>
                  <c:x val="-6.8314241206289636E-2"/>
                  <c:y val="5.174607751568676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5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D79-430C-9F75-53A2F44ACFBC}"/>
                </c:ext>
              </c:extLst>
            </c:dLbl>
            <c:dLbl>
              <c:idx val="5"/>
              <c:layout>
                <c:manualLayout>
                  <c:x val="-3.7572832663459337E-2"/>
                  <c:y val="2.385906245156563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spc="0" baseline="0">
                      <a:solidFill>
                        <a:schemeClr val="accent4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1D79-430C-9F75-53A2F44ACFB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spc="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Employee!$E$11:$E$16</c:f>
              <c:strCache>
                <c:ptCount val="6"/>
                <c:pt idx="0">
                  <c:v>Margaret Peacock</c:v>
                </c:pt>
                <c:pt idx="1">
                  <c:v>Janet Leverling</c:v>
                </c:pt>
                <c:pt idx="2">
                  <c:v>Nancy Davolio</c:v>
                </c:pt>
                <c:pt idx="3">
                  <c:v>Robert King</c:v>
                </c:pt>
                <c:pt idx="4">
                  <c:v>Anne Dodsworth</c:v>
                </c:pt>
                <c:pt idx="5">
                  <c:v>Michael Suyama</c:v>
                </c:pt>
              </c:strCache>
            </c:strRef>
          </c:cat>
          <c:val>
            <c:numRef>
              <c:f>Employee!$F$11:$F$16</c:f>
              <c:numCache>
                <c:formatCode>0.0</c:formatCode>
                <c:ptCount val="6"/>
                <c:pt idx="0">
                  <c:v>232890.845947266</c:v>
                </c:pt>
                <c:pt idx="1">
                  <c:v>202812.84279346501</c:v>
                </c:pt>
                <c:pt idx="2">
                  <c:v>192107.60432052601</c:v>
                </c:pt>
                <c:pt idx="3">
                  <c:v>124568.23538208001</c:v>
                </c:pt>
                <c:pt idx="4">
                  <c:v>77308.066709518404</c:v>
                </c:pt>
                <c:pt idx="5">
                  <c:v>73913.129243850693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1D79-430C-9F75-53A2F44ACFBC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100" dirty="0"/>
              <a:t>Total</a:t>
            </a:r>
            <a:r>
              <a:rPr lang="en-US" sz="1100" baseline="0" dirty="0"/>
              <a:t> sales of employees 1996-1998</a:t>
            </a:r>
            <a:endParaRPr lang="en-ID" sz="11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Employee!$E$19</c:f>
              <c:strCache>
                <c:ptCount val="1"/>
                <c:pt idx="0">
                  <c:v>Anne Dodsworth</c:v>
                </c:pt>
              </c:strCache>
            </c:strRef>
          </c:tx>
          <c:spPr>
            <a:ln w="2222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numRef>
              <c:f>Employee!$F$39:$F$41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Employee!$G$19:$G$21</c:f>
              <c:numCache>
                <c:formatCode>0.0</c:formatCode>
                <c:ptCount val="3"/>
                <c:pt idx="0">
                  <c:v>9894.5151062011701</c:v>
                </c:pt>
                <c:pt idx="1">
                  <c:v>26310.392602920499</c:v>
                </c:pt>
                <c:pt idx="2">
                  <c:v>41103.159000396699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CCB-4A46-AC20-49F0EAED01E8}"/>
            </c:ext>
          </c:extLst>
        </c:ser>
        <c:ser>
          <c:idx val="1"/>
          <c:order val="1"/>
          <c:tx>
            <c:strRef>
              <c:f>Employee!$E$23</c:f>
              <c:strCache>
                <c:ptCount val="1"/>
                <c:pt idx="0">
                  <c:v>Janet Leverling</c:v>
                </c:pt>
              </c:strCache>
            </c:strRef>
          </c:tx>
          <c:spPr>
            <a:ln w="22225" cap="rnd">
              <a:solidFill>
                <a:srgbClr val="FFFF00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numRef>
              <c:f>Employee!$F$39:$F$41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Employee!$G$23:$G$25</c:f>
              <c:numCache>
                <c:formatCode>0.0</c:formatCode>
                <c:ptCount val="3"/>
                <c:pt idx="0">
                  <c:v>18223.959943771399</c:v>
                </c:pt>
                <c:pt idx="1">
                  <c:v>108026.15535831499</c:v>
                </c:pt>
                <c:pt idx="2">
                  <c:v>76562.727491378799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CCB-4A46-AC20-49F0EAED01E8}"/>
            </c:ext>
          </c:extLst>
        </c:ser>
        <c:ser>
          <c:idx val="2"/>
          <c:order val="2"/>
          <c:tx>
            <c:strRef>
              <c:f>Employee!$E$27</c:f>
              <c:strCache>
                <c:ptCount val="1"/>
                <c:pt idx="0">
                  <c:v>Margaret Peacock</c:v>
                </c:pt>
              </c:strCache>
            </c:strRef>
          </c:tx>
          <c:spPr>
            <a:ln w="22225" cap="rnd">
              <a:solidFill>
                <a:srgbClr val="92D050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numRef>
              <c:f>Employee!$F$39:$F$41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Employee!$G$27:$G$29</c:f>
              <c:numCache>
                <c:formatCode>0.0</c:formatCode>
                <c:ptCount val="3"/>
                <c:pt idx="0">
                  <c:v>49945.114968299902</c:v>
                </c:pt>
                <c:pt idx="1">
                  <c:v>128809.791022301</c:v>
                </c:pt>
                <c:pt idx="2">
                  <c:v>54135.939956665003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CCB-4A46-AC20-49F0EAED01E8}"/>
            </c:ext>
          </c:extLst>
        </c:ser>
        <c:ser>
          <c:idx val="3"/>
          <c:order val="3"/>
          <c:tx>
            <c:strRef>
              <c:f>Employee!$E$31</c:f>
              <c:strCache>
                <c:ptCount val="1"/>
                <c:pt idx="0">
                  <c:v>Michael Suyama</c:v>
                </c:pt>
              </c:strCache>
            </c:strRef>
          </c:tx>
          <c:spPr>
            <a:ln w="22225" cap="rnd">
              <a:solidFill>
                <a:srgbClr val="FF0000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cat>
            <c:numRef>
              <c:f>Employee!$F$39:$F$41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Employee!$G$31:$G$33</c:f>
              <c:numCache>
                <c:formatCode>0.0</c:formatCode>
                <c:ptCount val="3"/>
                <c:pt idx="0">
                  <c:v>16642.604881286599</c:v>
                </c:pt>
                <c:pt idx="1">
                  <c:v>43126.369371414199</c:v>
                </c:pt>
                <c:pt idx="2">
                  <c:v>14144.154991149901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CCB-4A46-AC20-49F0EAED01E8}"/>
            </c:ext>
          </c:extLst>
        </c:ser>
        <c:ser>
          <c:idx val="4"/>
          <c:order val="4"/>
          <c:tx>
            <c:strRef>
              <c:f>Employee!$E$35</c:f>
              <c:strCache>
                <c:ptCount val="1"/>
                <c:pt idx="0">
                  <c:v>Nancy Davolio</c:v>
                </c:pt>
              </c:strCache>
            </c:strRef>
          </c:tx>
          <c:spPr>
            <a:ln w="22225" cap="rnd">
              <a:solidFill>
                <a:srgbClr val="0070C0"/>
              </a:solidFill>
              <a:round/>
            </a:ln>
            <a:effectLst/>
          </c:spPr>
          <c:marker>
            <c:symbol val="star"/>
            <c:size val="6"/>
            <c:spPr>
              <a:noFill/>
              <a:ln w="9525">
                <a:solidFill>
                  <a:schemeClr val="accent5"/>
                </a:solidFill>
                <a:round/>
              </a:ln>
              <a:effectLst/>
            </c:spPr>
          </c:marker>
          <c:cat>
            <c:numRef>
              <c:f>Employee!$F$39:$F$41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Employee!$G$35:$G$37</c:f>
              <c:numCache>
                <c:formatCode>0.0</c:formatCode>
                <c:ptCount val="3"/>
                <c:pt idx="0">
                  <c:v>35764.514904022202</c:v>
                </c:pt>
                <c:pt idx="1">
                  <c:v>93148.077507018999</c:v>
                </c:pt>
                <c:pt idx="2">
                  <c:v>63195.0119094849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CCB-4A46-AC20-49F0EAED01E8}"/>
            </c:ext>
          </c:extLst>
        </c:ser>
        <c:ser>
          <c:idx val="5"/>
          <c:order val="5"/>
          <c:tx>
            <c:strRef>
              <c:f>Employee!$E$39</c:f>
              <c:strCache>
                <c:ptCount val="1"/>
                <c:pt idx="0">
                  <c:v>Robert King</c:v>
                </c:pt>
              </c:strCache>
            </c:strRef>
          </c:tx>
          <c:spPr>
            <a:ln w="2222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accent6"/>
              </a:solidFill>
              <a:ln w="9525">
                <a:solidFill>
                  <a:schemeClr val="accent6"/>
                </a:solidFill>
                <a:round/>
              </a:ln>
              <a:effectLst/>
            </c:spPr>
          </c:marker>
          <c:cat>
            <c:numRef>
              <c:f>Employee!$F$39:$F$41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Employee!$G$39:$G$41</c:f>
              <c:numCache>
                <c:formatCode>0.0</c:formatCode>
                <c:ptCount val="3"/>
                <c:pt idx="0">
                  <c:v>15232.160068511999</c:v>
                </c:pt>
                <c:pt idx="1">
                  <c:v>60471.195697784402</c:v>
                </c:pt>
                <c:pt idx="2">
                  <c:v>48864.879615783699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CCB-4A46-AC20-49F0EAED01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1179119"/>
        <c:axId val="1031176207"/>
      </c:lineChart>
      <c:catAx>
        <c:axId val="103117911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1176207"/>
        <c:crosses val="autoZero"/>
        <c:auto val="1"/>
        <c:lblAlgn val="ctr"/>
        <c:lblOffset val="100"/>
        <c:noMultiLvlLbl val="0"/>
      </c:catAx>
      <c:valAx>
        <c:axId val="103117620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Total</a:t>
                </a:r>
                <a:r>
                  <a:rPr lang="en-US" baseline="0" dirty="0"/>
                  <a:t> sales</a:t>
                </a:r>
                <a:endParaRPr lang="en-ID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1179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/>
              <a:t>Total orders per</a:t>
            </a:r>
            <a:r>
              <a:rPr lang="en-ID" baseline="0"/>
              <a:t> country</a:t>
            </a:r>
            <a:endParaRPr lang="en-ID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pattFill prst="narHorz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Shipper!$B$3:$B$23</c:f>
              <c:strCache>
                <c:ptCount val="21"/>
                <c:pt idx="0">
                  <c:v>USA</c:v>
                </c:pt>
                <c:pt idx="1">
                  <c:v>Germany</c:v>
                </c:pt>
                <c:pt idx="2">
                  <c:v>Brazil</c:v>
                </c:pt>
                <c:pt idx="3">
                  <c:v>France</c:v>
                </c:pt>
                <c:pt idx="4">
                  <c:v>UK</c:v>
                </c:pt>
                <c:pt idx="5">
                  <c:v>Venezuela</c:v>
                </c:pt>
                <c:pt idx="6">
                  <c:v>Austria</c:v>
                </c:pt>
                <c:pt idx="7">
                  <c:v>Sweden</c:v>
                </c:pt>
                <c:pt idx="8">
                  <c:v>Canada</c:v>
                </c:pt>
                <c:pt idx="9">
                  <c:v>Mexico</c:v>
                </c:pt>
                <c:pt idx="10">
                  <c:v>Italy</c:v>
                </c:pt>
                <c:pt idx="11">
                  <c:v>Spain</c:v>
                </c:pt>
                <c:pt idx="12">
                  <c:v>Finland</c:v>
                </c:pt>
                <c:pt idx="13">
                  <c:v>Ireland</c:v>
                </c:pt>
                <c:pt idx="14">
                  <c:v>Belgium</c:v>
                </c:pt>
                <c:pt idx="15">
                  <c:v>Switzerland</c:v>
                </c:pt>
                <c:pt idx="16">
                  <c:v>Denmark</c:v>
                </c:pt>
                <c:pt idx="17">
                  <c:v>Argentina</c:v>
                </c:pt>
                <c:pt idx="18">
                  <c:v>Portugal</c:v>
                </c:pt>
                <c:pt idx="19">
                  <c:v>Poland</c:v>
                </c:pt>
                <c:pt idx="20">
                  <c:v>Norway</c:v>
                </c:pt>
              </c:strCache>
            </c:strRef>
          </c:cat>
          <c:val>
            <c:numRef>
              <c:f>Shipper!$C$3:$C$23</c:f>
              <c:numCache>
                <c:formatCode>General</c:formatCode>
                <c:ptCount val="21"/>
                <c:pt idx="0">
                  <c:v>122</c:v>
                </c:pt>
                <c:pt idx="1">
                  <c:v>122</c:v>
                </c:pt>
                <c:pt idx="2">
                  <c:v>83</c:v>
                </c:pt>
                <c:pt idx="3">
                  <c:v>77</c:v>
                </c:pt>
                <c:pt idx="4">
                  <c:v>56</c:v>
                </c:pt>
                <c:pt idx="5">
                  <c:v>46</c:v>
                </c:pt>
                <c:pt idx="6">
                  <c:v>40</c:v>
                </c:pt>
                <c:pt idx="7">
                  <c:v>37</c:v>
                </c:pt>
                <c:pt idx="8">
                  <c:v>30</c:v>
                </c:pt>
                <c:pt idx="9">
                  <c:v>28</c:v>
                </c:pt>
                <c:pt idx="10">
                  <c:v>28</c:v>
                </c:pt>
                <c:pt idx="11">
                  <c:v>23</c:v>
                </c:pt>
                <c:pt idx="12">
                  <c:v>22</c:v>
                </c:pt>
                <c:pt idx="13">
                  <c:v>19</c:v>
                </c:pt>
                <c:pt idx="14">
                  <c:v>19</c:v>
                </c:pt>
                <c:pt idx="15">
                  <c:v>18</c:v>
                </c:pt>
                <c:pt idx="16">
                  <c:v>18</c:v>
                </c:pt>
                <c:pt idx="17">
                  <c:v>16</c:v>
                </c:pt>
                <c:pt idx="18">
                  <c:v>13</c:v>
                </c:pt>
                <c:pt idx="19">
                  <c:v>7</c:v>
                </c:pt>
                <c:pt idx="2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3D-48A1-A47F-556A9B2A285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487075904"/>
        <c:axId val="1487076320"/>
      </c:barChart>
      <c:catAx>
        <c:axId val="14870759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7076320"/>
        <c:crosses val="autoZero"/>
        <c:auto val="1"/>
        <c:lblAlgn val="ctr"/>
        <c:lblOffset val="100"/>
        <c:noMultiLvlLbl val="0"/>
      </c:catAx>
      <c:valAx>
        <c:axId val="14870763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Orders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7075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 sz="1200"/>
              <a:t>total orders</a:t>
            </a:r>
            <a:r>
              <a:rPr lang="en-ID" sz="1200" baseline="0"/>
              <a:t> per country per year</a:t>
            </a:r>
            <a:endParaRPr lang="en-ID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Shipper!$B$26</c:f>
              <c:strCache>
                <c:ptCount val="1"/>
                <c:pt idx="0">
                  <c:v>Brazil</c:v>
                </c:pt>
              </c:strCache>
            </c:strRef>
          </c:tx>
          <c:spPr>
            <a:ln w="22225" cap="rnd">
              <a:solidFill>
                <a:srgbClr val="FFFF00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numRef>
              <c:f>Shipper!$C$26:$C$28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Shipper!$D$26:$D$28</c:f>
              <c:numCache>
                <c:formatCode>General</c:formatCode>
                <c:ptCount val="3"/>
                <c:pt idx="0">
                  <c:v>13</c:v>
                </c:pt>
                <c:pt idx="1">
                  <c:v>42</c:v>
                </c:pt>
                <c:pt idx="2">
                  <c:v>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5AF-4BAE-90A7-FDA2096DE4CF}"/>
            </c:ext>
          </c:extLst>
        </c:ser>
        <c:ser>
          <c:idx val="1"/>
          <c:order val="1"/>
          <c:tx>
            <c:strRef>
              <c:f>Shipper!$B$29</c:f>
              <c:strCache>
                <c:ptCount val="1"/>
                <c:pt idx="0">
                  <c:v>France</c:v>
                </c:pt>
              </c:strCache>
            </c:strRef>
          </c:tx>
          <c:spPr>
            <a:ln w="22225" cap="rnd">
              <a:solidFill>
                <a:srgbClr val="00B050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val>
            <c:numRef>
              <c:f>Shipper!$D$29:$D$31</c:f>
              <c:numCache>
                <c:formatCode>General</c:formatCode>
                <c:ptCount val="3"/>
                <c:pt idx="0">
                  <c:v>15</c:v>
                </c:pt>
                <c:pt idx="1">
                  <c:v>39</c:v>
                </c:pt>
                <c:pt idx="2">
                  <c:v>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5AF-4BAE-90A7-FDA2096DE4CF}"/>
            </c:ext>
          </c:extLst>
        </c:ser>
        <c:ser>
          <c:idx val="2"/>
          <c:order val="2"/>
          <c:tx>
            <c:strRef>
              <c:f>Shipper!$B$32</c:f>
              <c:strCache>
                <c:ptCount val="1"/>
                <c:pt idx="0">
                  <c:v>Germany</c:v>
                </c:pt>
              </c:strCache>
            </c:strRef>
          </c:tx>
          <c:spPr>
            <a:ln w="22225" cap="rnd">
              <a:solidFill>
                <a:srgbClr val="FF0000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val>
            <c:numRef>
              <c:f>Shipper!$D$32:$D$34</c:f>
              <c:numCache>
                <c:formatCode>General</c:formatCode>
                <c:ptCount val="3"/>
                <c:pt idx="0">
                  <c:v>24</c:v>
                </c:pt>
                <c:pt idx="1">
                  <c:v>64</c:v>
                </c:pt>
                <c:pt idx="2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5AF-4BAE-90A7-FDA2096DE4CF}"/>
            </c:ext>
          </c:extLst>
        </c:ser>
        <c:ser>
          <c:idx val="3"/>
          <c:order val="3"/>
          <c:tx>
            <c:strRef>
              <c:f>Shipper!$B$35</c:f>
              <c:strCache>
                <c:ptCount val="1"/>
                <c:pt idx="0">
                  <c:v>USA</c:v>
                </c:pt>
              </c:strCache>
            </c:strRef>
          </c:tx>
          <c:spPr>
            <a:ln w="22225" cap="rnd">
              <a:solidFill>
                <a:srgbClr val="0070C0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val>
            <c:numRef>
              <c:f>Shipper!$D$35:$D$37</c:f>
              <c:numCache>
                <c:formatCode>General</c:formatCode>
                <c:ptCount val="3"/>
                <c:pt idx="0">
                  <c:v>23</c:v>
                </c:pt>
                <c:pt idx="1">
                  <c:v>60</c:v>
                </c:pt>
                <c:pt idx="2">
                  <c:v>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5AF-4BAE-90A7-FDA2096DE4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1179119"/>
        <c:axId val="1031176207"/>
      </c:lineChart>
      <c:catAx>
        <c:axId val="103117911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1176207"/>
        <c:crosses val="autoZero"/>
        <c:auto val="1"/>
        <c:lblAlgn val="ctr"/>
        <c:lblOffset val="100"/>
        <c:noMultiLvlLbl val="0"/>
      </c:catAx>
      <c:valAx>
        <c:axId val="103117620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Total orders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1179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9082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1315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2263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9089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0607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4045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6421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23339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72503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6379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7336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25528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49245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2435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6569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2246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9358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38000"/>
          </a:blip>
          <a:srcRect l="4744" t="19036" r="-9" b="570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2446900"/>
            <a:ext cx="77175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4097650"/>
            <a:ext cx="3983700" cy="3993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140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1834879">
            <a:off x="7935399" y="186650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835340">
            <a:off x="7718142" y="131794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834341">
            <a:off x="8758183" y="250503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835532">
            <a:off x="7982525" y="216183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834341">
            <a:off x="8736968" y="1391272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1835670">
            <a:off x="7577981" y="943241"/>
            <a:ext cx="118948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 rot="1834879">
            <a:off x="7935399" y="460480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/>
          <p:nvPr/>
        </p:nvSpPr>
        <p:spPr>
          <a:xfrm rot="1835340">
            <a:off x="7718142" y="405624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 rot="1834341">
            <a:off x="8758183" y="524333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0"/>
          <p:cNvSpPr/>
          <p:nvPr/>
        </p:nvSpPr>
        <p:spPr>
          <a:xfrm rot="1835532">
            <a:off x="7982525" y="490013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0"/>
          <p:cNvSpPr/>
          <p:nvPr/>
        </p:nvSpPr>
        <p:spPr>
          <a:xfrm rot="1834341">
            <a:off x="8736968" y="4129572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 rot="1835670">
            <a:off x="7577981" y="3681541"/>
            <a:ext cx="118948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 rot="1834879">
            <a:off x="-136901" y="434580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/>
          <p:nvPr/>
        </p:nvSpPr>
        <p:spPr>
          <a:xfrm rot="1835340">
            <a:off x="-354158" y="-113985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 rot="1834341">
            <a:off x="685883" y="1073113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 rot="1835532">
            <a:off x="-89775" y="729911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/>
          <p:nvPr/>
        </p:nvSpPr>
        <p:spPr>
          <a:xfrm rot="1834341">
            <a:off x="664668" y="-40653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 rot="1835670">
            <a:off x="-494319" y="-488684"/>
            <a:ext cx="118948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/>
          <p:nvPr/>
        </p:nvSpPr>
        <p:spPr>
          <a:xfrm rot="1834879">
            <a:off x="-367426" y="41924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1"/>
          <p:cNvSpPr/>
          <p:nvPr/>
        </p:nvSpPr>
        <p:spPr>
          <a:xfrm rot="1834341">
            <a:off x="455358" y="48309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/>
          <p:nvPr/>
        </p:nvSpPr>
        <p:spPr>
          <a:xfrm rot="1835532">
            <a:off x="-320300" y="44877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34000"/>
          </a:blip>
          <a:srcRect t="1282" b="14321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771925" y="3156925"/>
            <a:ext cx="55701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771925" y="1975225"/>
            <a:ext cx="1997100" cy="125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0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/>
          <p:nvPr/>
        </p:nvSpPr>
        <p:spPr>
          <a:xfrm rot="1834879">
            <a:off x="66374" y="98720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 rot="1835340">
            <a:off x="-150883" y="43864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 rot="1834341">
            <a:off x="889158" y="162573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 rot="1835532">
            <a:off x="113500" y="128253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 rot="1835532">
            <a:off x="8058725" y="2144061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 rot="1834341">
            <a:off x="8736968" y="1835422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 rot="1835670">
            <a:off x="7577981" y="1387391"/>
            <a:ext cx="118948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rot="1834341">
            <a:off x="8834383" y="2487263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4888124" y="1764300"/>
            <a:ext cx="3390900" cy="11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864975" y="1764300"/>
            <a:ext cx="3390900" cy="11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864975" y="1190650"/>
            <a:ext cx="3390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4"/>
          </p:nvPr>
        </p:nvSpPr>
        <p:spPr>
          <a:xfrm>
            <a:off x="4888130" y="1190650"/>
            <a:ext cx="3390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097300" y="10611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4097300" y="21580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55450"/>
            <a:ext cx="1434000" cy="62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041200"/>
            <a:ext cx="1434000" cy="62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 hasCustomPrompt="1"/>
          </p:nvPr>
        </p:nvSpPr>
        <p:spPr>
          <a:xfrm>
            <a:off x="3251937" y="1455450"/>
            <a:ext cx="1434000" cy="62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5" hasCustomPrompt="1"/>
          </p:nvPr>
        </p:nvSpPr>
        <p:spPr>
          <a:xfrm>
            <a:off x="3251937" y="3041201"/>
            <a:ext cx="1434000" cy="62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720000" y="2192675"/>
            <a:ext cx="22431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6"/>
          </p:nvPr>
        </p:nvSpPr>
        <p:spPr>
          <a:xfrm>
            <a:off x="3251937" y="2192675"/>
            <a:ext cx="22431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7"/>
          </p:nvPr>
        </p:nvSpPr>
        <p:spPr>
          <a:xfrm>
            <a:off x="720000" y="3854750"/>
            <a:ext cx="22431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3251937" y="3854750"/>
            <a:ext cx="22431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/>
          <p:nvPr/>
        </p:nvSpPr>
        <p:spPr>
          <a:xfrm rot="1834879">
            <a:off x="7935399" y="186650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/>
          <p:nvPr/>
        </p:nvSpPr>
        <p:spPr>
          <a:xfrm rot="1834341">
            <a:off x="8758183" y="250503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3"/>
          <p:cNvSpPr/>
          <p:nvPr/>
        </p:nvSpPr>
        <p:spPr>
          <a:xfrm rot="1835532">
            <a:off x="7982525" y="216183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3"/>
          <p:cNvSpPr/>
          <p:nvPr/>
        </p:nvSpPr>
        <p:spPr>
          <a:xfrm rot="1835340">
            <a:off x="7718142" y="131794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ExtraBold"/>
              <a:buNone/>
              <a:defRPr sz="3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○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■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○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■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●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Medium"/>
              <a:buChar char="○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aleway Medium"/>
              <a:buChar char="■"/>
              <a:defRPr sz="12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6" r:id="rId10"/>
    <p:sldLayoutId id="214748366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>
            <a:spLocks noGrp="1"/>
          </p:cNvSpPr>
          <p:nvPr>
            <p:ph type="ctrTitle"/>
          </p:nvPr>
        </p:nvSpPr>
        <p:spPr>
          <a:xfrm>
            <a:off x="713225" y="2446900"/>
            <a:ext cx="77175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Northwind Traders</a:t>
            </a:r>
            <a:br>
              <a:rPr lang="en" sz="6000" dirty="0"/>
            </a:br>
            <a:r>
              <a:rPr lang="en" sz="6000" dirty="0"/>
              <a:t>Case Study Analysis</a:t>
            </a:r>
            <a:endParaRPr sz="6000" dirty="0">
              <a:solidFill>
                <a:schemeClr val="dk2"/>
              </a:solidFill>
            </a:endParaRPr>
          </a:p>
        </p:txBody>
      </p:sp>
      <p:sp>
        <p:nvSpPr>
          <p:cNvPr id="168" name="Google Shape;168;p25"/>
          <p:cNvSpPr txBox="1">
            <a:spLocks noGrp="1"/>
          </p:cNvSpPr>
          <p:nvPr>
            <p:ph type="subTitle" idx="1"/>
          </p:nvPr>
        </p:nvSpPr>
        <p:spPr>
          <a:xfrm>
            <a:off x="713225" y="4097650"/>
            <a:ext cx="39837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 : Zaki Anwar Farizan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Category Sales </a:t>
            </a:r>
            <a:r>
              <a:rPr lang="en" dirty="0">
                <a:solidFill>
                  <a:schemeClr val="dk2"/>
                </a:solidFill>
              </a:rPr>
              <a:t>Per Year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A00A635-264A-60DB-D05A-E98D0B05BC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8907924"/>
              </p:ext>
            </p:extLst>
          </p:nvPr>
        </p:nvGraphicFramePr>
        <p:xfrm>
          <a:off x="0" y="1271534"/>
          <a:ext cx="4653653" cy="3581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D1A9CE8-4F4F-DE4E-7B50-08DEF09F2B2C}"/>
              </a:ext>
            </a:extLst>
          </p:cNvPr>
          <p:cNvSpPr txBox="1"/>
          <p:nvPr/>
        </p:nvSpPr>
        <p:spPr>
          <a:xfrm>
            <a:off x="4788569" y="1833086"/>
            <a:ext cx="36354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Empat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kategori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produk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dengan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total Sales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terbanyak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ditunjukkan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pada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gambar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di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samping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.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Kategori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Beverages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memiliki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peningkatan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sales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dari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1996-1998.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Kondisi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ini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menunjukkan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bahwa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permintaan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produk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kategori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Beverages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terus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meningkat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setiap</a:t>
            </a:r>
            <a:r>
              <a:rPr lang="en-US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aleway Medium"/>
                <a:sym typeface="Raleway Medium"/>
              </a:rPr>
              <a:t>tahun</a:t>
            </a:r>
            <a:endParaRPr lang="en-ID" dirty="0">
              <a:solidFill>
                <a:schemeClr val="dk1"/>
              </a:solidFill>
              <a:latin typeface="Raleway Medium"/>
              <a:sym typeface="Raleway Medium"/>
            </a:endParaRPr>
          </a:p>
        </p:txBody>
      </p:sp>
    </p:spTree>
    <p:extLst>
      <p:ext uri="{BB962C8B-B14F-4D97-AF65-F5344CB8AC3E}">
        <p14:creationId xmlns:p14="http://schemas.microsoft.com/office/powerpoint/2010/main" val="3726355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A1501B1-D589-D81C-4994-368CF1411920}"/>
              </a:ext>
            </a:extLst>
          </p:cNvPr>
          <p:cNvSpPr/>
          <p:nvPr/>
        </p:nvSpPr>
        <p:spPr>
          <a:xfrm>
            <a:off x="-168441" y="-84221"/>
            <a:ext cx="3152274" cy="5342021"/>
          </a:xfrm>
          <a:prstGeom prst="rect">
            <a:avLst/>
          </a:prstGeom>
          <a:solidFill>
            <a:schemeClr val="tx2">
              <a:lumMod val="50000"/>
            </a:schemeClr>
          </a:solidFill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5068" y="1996042"/>
            <a:ext cx="32744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Recommendation</a:t>
            </a:r>
            <a:endParaRPr sz="2800"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A528EB-D113-BAB6-305D-09140CF6AD08}"/>
              </a:ext>
            </a:extLst>
          </p:cNvPr>
          <p:cNvSpPr/>
          <p:nvPr/>
        </p:nvSpPr>
        <p:spPr>
          <a:xfrm>
            <a:off x="0" y="0"/>
            <a:ext cx="2574758" cy="51435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A7EF07-D54A-84EF-6455-F9A16BF983DF}"/>
              </a:ext>
            </a:extLst>
          </p:cNvPr>
          <p:cNvSpPr txBox="1"/>
          <p:nvPr/>
        </p:nvSpPr>
        <p:spPr>
          <a:xfrm>
            <a:off x="3486011" y="1527241"/>
            <a:ext cx="41464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Kategori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Beverages, Dairy Products, Confections, dan Meat/Poultry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merupakan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kategori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produk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terlaris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sehingga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perlu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dijaga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stoknya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terus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menerus</a:t>
            </a:r>
            <a:endParaRPr lang="en-US" sz="1800" dirty="0">
              <a:solidFill>
                <a:schemeClr val="accent1"/>
              </a:solidFill>
              <a:latin typeface="Raleway Medium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Perlu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adanya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peningkatan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stok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produk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 Beverages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karena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permintaannya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 yang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terus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  <a:sym typeface="Raleway Medium"/>
              </a:rPr>
              <a:t>meningkat</a:t>
            </a:r>
            <a:endParaRPr lang="en-ID" sz="1800" dirty="0">
              <a:solidFill>
                <a:schemeClr val="dk1"/>
              </a:solidFill>
              <a:latin typeface="Raleway Medium"/>
              <a:sym typeface="Raleway Medium"/>
            </a:endParaRPr>
          </a:p>
        </p:txBody>
      </p:sp>
    </p:spTree>
    <p:extLst>
      <p:ext uri="{BB962C8B-B14F-4D97-AF65-F5344CB8AC3E}">
        <p14:creationId xmlns:p14="http://schemas.microsoft.com/office/powerpoint/2010/main" val="469510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>
            <a:spLocks noGrp="1"/>
          </p:cNvSpPr>
          <p:nvPr>
            <p:ph type="title"/>
          </p:nvPr>
        </p:nvSpPr>
        <p:spPr>
          <a:xfrm>
            <a:off x="771925" y="3337398"/>
            <a:ext cx="55701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accent1"/>
                </a:solidFill>
              </a:rPr>
              <a:t>Employee Analysis</a:t>
            </a:r>
          </a:p>
        </p:txBody>
      </p:sp>
      <p:sp>
        <p:nvSpPr>
          <p:cNvPr id="204" name="Google Shape;204;p29"/>
          <p:cNvSpPr txBox="1">
            <a:spLocks noGrp="1"/>
          </p:cNvSpPr>
          <p:nvPr>
            <p:ph type="title" idx="2"/>
          </p:nvPr>
        </p:nvSpPr>
        <p:spPr>
          <a:xfrm>
            <a:off x="771924" y="1975225"/>
            <a:ext cx="2139717" cy="12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6265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Employee </a:t>
            </a:r>
            <a:r>
              <a:rPr lang="en" dirty="0">
                <a:solidFill>
                  <a:schemeClr val="dk2"/>
                </a:solidFill>
              </a:rPr>
              <a:t>Analysis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56;p33">
            <a:extLst>
              <a:ext uri="{FF2B5EF4-FFF2-40B4-BE49-F238E27FC236}">
                <a16:creationId xmlns:a16="http://schemas.microsoft.com/office/drawing/2014/main" id="{4CD6E4FD-A760-7952-C151-88F2B5E70C1F}"/>
              </a:ext>
            </a:extLst>
          </p:cNvPr>
          <p:cNvSpPr txBox="1">
            <a:spLocks/>
          </p:cNvSpPr>
          <p:nvPr/>
        </p:nvSpPr>
        <p:spPr>
          <a:xfrm>
            <a:off x="720000" y="1455550"/>
            <a:ext cx="2415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400" dirty="0" err="1">
                <a:solidFill>
                  <a:schemeClr val="accent1"/>
                </a:solidFill>
                <a:latin typeface="Raleway ExtraBold" pitchFamily="2" charset="0"/>
              </a:rPr>
              <a:t>Objektif</a:t>
            </a:r>
            <a:r>
              <a:rPr lang="en-ID" sz="2400" dirty="0">
                <a:solidFill>
                  <a:schemeClr val="accent1"/>
                </a:solidFill>
                <a:latin typeface="Raleway ExtraBold" pitchFamily="2" charset="0"/>
              </a:rPr>
              <a:t>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6168F7-BA74-1E61-A44C-6732D2BFC052}"/>
              </a:ext>
            </a:extLst>
          </p:cNvPr>
          <p:cNvSpPr txBox="1"/>
          <p:nvPr/>
        </p:nvSpPr>
        <p:spPr>
          <a:xfrm>
            <a:off x="720000" y="1890211"/>
            <a:ext cx="52476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Analisis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karyawan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dilakukan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untuk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menilai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kinerja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karyawan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. Pada analisis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ini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difokuskan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kepada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karyawan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jabatan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Sales Representative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dilihat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dari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kinerja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total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nilai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jual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didapat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beserta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tren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tiap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tahunnya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.</a:t>
            </a:r>
            <a:endParaRPr lang="en-ID" dirty="0">
              <a:solidFill>
                <a:schemeClr val="accent1"/>
              </a:solidFill>
              <a:latin typeface="Raleway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09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Employee </a:t>
            </a:r>
            <a:r>
              <a:rPr lang="en" dirty="0">
                <a:solidFill>
                  <a:schemeClr val="dk2"/>
                </a:solidFill>
              </a:rPr>
              <a:t>Analysis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56;p33">
            <a:extLst>
              <a:ext uri="{FF2B5EF4-FFF2-40B4-BE49-F238E27FC236}">
                <a16:creationId xmlns:a16="http://schemas.microsoft.com/office/drawing/2014/main" id="{6885F255-2302-638A-6A5F-DEC0EFF51720}"/>
              </a:ext>
            </a:extLst>
          </p:cNvPr>
          <p:cNvSpPr txBox="1">
            <a:spLocks/>
          </p:cNvSpPr>
          <p:nvPr/>
        </p:nvSpPr>
        <p:spPr>
          <a:xfrm>
            <a:off x="816252" y="2882449"/>
            <a:ext cx="2745095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400" dirty="0" err="1">
                <a:solidFill>
                  <a:schemeClr val="accent1"/>
                </a:solidFill>
                <a:latin typeface="Raleway ExtraBold" pitchFamily="2" charset="0"/>
              </a:rPr>
              <a:t>Tabel</a:t>
            </a:r>
            <a:r>
              <a:rPr lang="en-ID" sz="2400" dirty="0">
                <a:solidFill>
                  <a:schemeClr val="accent1"/>
                </a:solidFill>
                <a:latin typeface="Raleway ExtraBold" pitchFamily="2" charset="0"/>
              </a:rPr>
              <a:t> yang </a:t>
            </a:r>
            <a:r>
              <a:rPr lang="en-ID" sz="2400" dirty="0" err="1">
                <a:solidFill>
                  <a:schemeClr val="accent1"/>
                </a:solidFill>
                <a:latin typeface="Raleway ExtraBold" pitchFamily="2" charset="0"/>
              </a:rPr>
              <a:t>digunakan</a:t>
            </a:r>
            <a:r>
              <a:rPr lang="en-ID" sz="2400" dirty="0">
                <a:solidFill>
                  <a:schemeClr val="accent1"/>
                </a:solidFill>
                <a:latin typeface="Raleway ExtraBold" pitchFamily="2" charset="0"/>
              </a:rPr>
              <a:t>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B95E66-DA24-BB99-766D-F75E82DC5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672" y="1458573"/>
            <a:ext cx="2311519" cy="342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366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Employee </a:t>
            </a:r>
            <a:r>
              <a:rPr lang="en" dirty="0">
                <a:solidFill>
                  <a:schemeClr val="dk2"/>
                </a:solidFill>
              </a:rPr>
              <a:t>Analysis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DCFB68E-8031-468C-A782-22380C71A3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2730444"/>
              </p:ext>
            </p:extLst>
          </p:nvPr>
        </p:nvGraphicFramePr>
        <p:xfrm>
          <a:off x="1301077" y="1389406"/>
          <a:ext cx="3209666" cy="2823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AE416D1-49BF-4254-9BF1-15B09D1BF5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3151945"/>
              </p:ext>
            </p:extLst>
          </p:nvPr>
        </p:nvGraphicFramePr>
        <p:xfrm>
          <a:off x="4203761" y="1329250"/>
          <a:ext cx="3209666" cy="2823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8776134-24F8-DB86-7EB6-30C907E9DDB8}"/>
              </a:ext>
            </a:extLst>
          </p:cNvPr>
          <p:cNvSpPr txBox="1"/>
          <p:nvPr/>
        </p:nvSpPr>
        <p:spPr>
          <a:xfrm>
            <a:off x="854242" y="4332358"/>
            <a:ext cx="67015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Berdasarkan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gambar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diatas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, Margaret Peacock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memiliki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kinerja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dengan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total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pemesanan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dan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penjualan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terbesar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diikuti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oleh Janet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Leverling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dan Nancy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Davollo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.</a:t>
            </a:r>
            <a:endParaRPr lang="en-ID" sz="1200" dirty="0">
              <a:solidFill>
                <a:schemeClr val="accent1"/>
              </a:solidFill>
              <a:latin typeface="Raleway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907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Employee </a:t>
            </a:r>
            <a:r>
              <a:rPr lang="en" dirty="0">
                <a:solidFill>
                  <a:schemeClr val="dk2"/>
                </a:solidFill>
              </a:rPr>
              <a:t>Analysis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F3211AD-0849-4C27-9655-41C1D24602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9122918"/>
              </p:ext>
            </p:extLst>
          </p:nvPr>
        </p:nvGraphicFramePr>
        <p:xfrm>
          <a:off x="75460" y="1470822"/>
          <a:ext cx="5266562" cy="3028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3946A29-8DFD-A3D1-5F0E-386BDC2E1EB7}"/>
              </a:ext>
            </a:extLst>
          </p:cNvPr>
          <p:cNvSpPr txBox="1"/>
          <p:nvPr/>
        </p:nvSpPr>
        <p:spPr>
          <a:xfrm>
            <a:off x="5487554" y="2231264"/>
            <a:ext cx="27901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Dilihat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dari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tren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1996-1998,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mayoritas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pegawai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mengalami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penurunan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nilai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penjualan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di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tahun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1998,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tetapi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berbeda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dengan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Anne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Dodsworth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.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Meskipun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nilainya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rendah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,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tetapi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ia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menunjukkan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kenaikan</a:t>
            </a:r>
            <a:r>
              <a:rPr lang="en-US" sz="1200" dirty="0">
                <a:solidFill>
                  <a:schemeClr val="accent1"/>
                </a:solidFill>
                <a:latin typeface="Raleway Medium" pitchFamily="2" charset="0"/>
              </a:rPr>
              <a:t> yang </a:t>
            </a:r>
            <a:r>
              <a:rPr lang="en-US" sz="1200" dirty="0" err="1">
                <a:solidFill>
                  <a:schemeClr val="accent1"/>
                </a:solidFill>
                <a:latin typeface="Raleway Medium" pitchFamily="2" charset="0"/>
              </a:rPr>
              <a:t>signifikan</a:t>
            </a:r>
            <a:endParaRPr lang="en-ID" sz="1200" dirty="0">
              <a:solidFill>
                <a:schemeClr val="accent1"/>
              </a:solidFill>
              <a:latin typeface="Raleway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206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A1501B1-D589-D81C-4994-368CF1411920}"/>
              </a:ext>
            </a:extLst>
          </p:cNvPr>
          <p:cNvSpPr/>
          <p:nvPr/>
        </p:nvSpPr>
        <p:spPr>
          <a:xfrm>
            <a:off x="-168441" y="-84221"/>
            <a:ext cx="3152274" cy="5342021"/>
          </a:xfrm>
          <a:prstGeom prst="rect">
            <a:avLst/>
          </a:prstGeom>
          <a:solidFill>
            <a:schemeClr val="tx2">
              <a:lumMod val="50000"/>
            </a:schemeClr>
          </a:solidFill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5068" y="1996042"/>
            <a:ext cx="32744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Recommendation</a:t>
            </a:r>
            <a:endParaRPr sz="2800"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A528EB-D113-BAB6-305D-09140CF6AD08}"/>
              </a:ext>
            </a:extLst>
          </p:cNvPr>
          <p:cNvSpPr/>
          <p:nvPr/>
        </p:nvSpPr>
        <p:spPr>
          <a:xfrm>
            <a:off x="0" y="0"/>
            <a:ext cx="2574758" cy="51435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A7EF07-D54A-84EF-6455-F9A16BF983DF}"/>
              </a:ext>
            </a:extLst>
          </p:cNvPr>
          <p:cNvSpPr txBox="1"/>
          <p:nvPr/>
        </p:nvSpPr>
        <p:spPr>
          <a:xfrm>
            <a:off x="3266934" y="1276080"/>
            <a:ext cx="51737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Margaret Peacock, Janet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Leverling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dan Nancy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Davollo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memiliki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kinerja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penjualan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yang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terbaik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sehingga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berhak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untuk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mendapat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apresiasi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dari</a:t>
            </a:r>
            <a:r>
              <a:rPr lang="en-US" sz="1800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sz="1800" dirty="0" err="1">
                <a:solidFill>
                  <a:schemeClr val="accent1"/>
                </a:solidFill>
                <a:latin typeface="Raleway Medium" pitchFamily="2" charset="0"/>
              </a:rPr>
              <a:t>perusahaan</a:t>
            </a:r>
            <a:endParaRPr lang="en-US" sz="1800" dirty="0">
              <a:solidFill>
                <a:schemeClr val="accent1"/>
              </a:solidFill>
              <a:latin typeface="Raleway Medium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Anne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Dodsworth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memiliki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potensi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karena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peningkatan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kinerja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selama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3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tahun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sehingga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diperlukan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mentor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untuk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membimbingnya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agar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dapat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meningkatkan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angka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penjualan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lebih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besar</a:t>
            </a:r>
            <a:r>
              <a:rPr lang="en-ID" sz="1800" dirty="0">
                <a:solidFill>
                  <a:schemeClr val="dk1"/>
                </a:solidFill>
                <a:latin typeface="Raleway Medium"/>
                <a:sym typeface="Raleway Medium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Raleway Medium"/>
                <a:sym typeface="Raleway Medium"/>
              </a:rPr>
              <a:t>lagi</a:t>
            </a:r>
            <a:endParaRPr lang="en-ID" sz="1800" dirty="0">
              <a:solidFill>
                <a:schemeClr val="dk1"/>
              </a:solidFill>
              <a:latin typeface="Raleway Medium"/>
              <a:sym typeface="Raleway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8566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>
            <a:spLocks noGrp="1"/>
          </p:cNvSpPr>
          <p:nvPr>
            <p:ph type="title"/>
          </p:nvPr>
        </p:nvSpPr>
        <p:spPr>
          <a:xfrm>
            <a:off x="771925" y="3337398"/>
            <a:ext cx="55701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accent1"/>
                </a:solidFill>
              </a:rPr>
              <a:t>Shipping Analysis</a:t>
            </a:r>
          </a:p>
        </p:txBody>
      </p:sp>
      <p:sp>
        <p:nvSpPr>
          <p:cNvPr id="204" name="Google Shape;204;p29"/>
          <p:cNvSpPr txBox="1">
            <a:spLocks noGrp="1"/>
          </p:cNvSpPr>
          <p:nvPr>
            <p:ph type="title" idx="2"/>
          </p:nvPr>
        </p:nvSpPr>
        <p:spPr>
          <a:xfrm>
            <a:off x="771924" y="1975225"/>
            <a:ext cx="2139717" cy="12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0150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Shipping </a:t>
            </a:r>
            <a:r>
              <a:rPr lang="en" dirty="0">
                <a:solidFill>
                  <a:schemeClr val="dk2"/>
                </a:solidFill>
              </a:rPr>
              <a:t>Analysis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56;p33">
            <a:extLst>
              <a:ext uri="{FF2B5EF4-FFF2-40B4-BE49-F238E27FC236}">
                <a16:creationId xmlns:a16="http://schemas.microsoft.com/office/drawing/2014/main" id="{4CD6E4FD-A760-7952-C151-88F2B5E70C1F}"/>
              </a:ext>
            </a:extLst>
          </p:cNvPr>
          <p:cNvSpPr txBox="1">
            <a:spLocks/>
          </p:cNvSpPr>
          <p:nvPr/>
        </p:nvSpPr>
        <p:spPr>
          <a:xfrm>
            <a:off x="720000" y="1455550"/>
            <a:ext cx="2415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400" dirty="0" err="1">
                <a:solidFill>
                  <a:schemeClr val="accent1"/>
                </a:solidFill>
                <a:latin typeface="Raleway ExtraBold" pitchFamily="2" charset="0"/>
              </a:rPr>
              <a:t>Objektif</a:t>
            </a:r>
            <a:r>
              <a:rPr lang="en-ID" sz="2400" dirty="0">
                <a:solidFill>
                  <a:schemeClr val="accent1"/>
                </a:solidFill>
                <a:latin typeface="Raleway ExtraBold" pitchFamily="2" charset="0"/>
              </a:rPr>
              <a:t>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6168F7-BA74-1E61-A44C-6732D2BFC052}"/>
              </a:ext>
            </a:extLst>
          </p:cNvPr>
          <p:cNvSpPr txBox="1"/>
          <p:nvPr/>
        </p:nvSpPr>
        <p:spPr>
          <a:xfrm>
            <a:off x="720000" y="1890211"/>
            <a:ext cx="524766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Analisis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ini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dilakukan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untuk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mengetahui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tujuan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pengiriman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ekspor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terbanyak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dalam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3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tahun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terakhir.Dengan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analisis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ini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kita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dapat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mengetahui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tujuan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pengiriman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mana yang paling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banyak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begitupun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tren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nya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sehingga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memudahkan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tim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marketing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untuk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mengambil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keputusan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.</a:t>
            </a:r>
            <a:endParaRPr lang="en-ID" dirty="0">
              <a:solidFill>
                <a:schemeClr val="accent1"/>
              </a:solidFill>
              <a:latin typeface="Raleway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14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>
                <a:solidFill>
                  <a:schemeClr val="dk2"/>
                </a:solidFill>
              </a:rPr>
              <a:t>contents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0" name="Google Shape;190;p28"/>
          <p:cNvSpPr txBox="1">
            <a:spLocks noGrp="1"/>
          </p:cNvSpPr>
          <p:nvPr>
            <p:ph type="title" idx="2"/>
          </p:nvPr>
        </p:nvSpPr>
        <p:spPr>
          <a:xfrm>
            <a:off x="720000" y="1455450"/>
            <a:ext cx="14340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191" name="Google Shape;191;p28"/>
          <p:cNvSpPr txBox="1">
            <a:spLocks noGrp="1"/>
          </p:cNvSpPr>
          <p:nvPr>
            <p:ph type="title" idx="3"/>
          </p:nvPr>
        </p:nvSpPr>
        <p:spPr>
          <a:xfrm>
            <a:off x="720000" y="3041200"/>
            <a:ext cx="14340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title" idx="4"/>
          </p:nvPr>
        </p:nvSpPr>
        <p:spPr>
          <a:xfrm>
            <a:off x="3053781" y="1455450"/>
            <a:ext cx="14340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193" name="Google Shape;193;p28"/>
          <p:cNvSpPr txBox="1">
            <a:spLocks noGrp="1"/>
          </p:cNvSpPr>
          <p:nvPr>
            <p:ph type="title" idx="5"/>
          </p:nvPr>
        </p:nvSpPr>
        <p:spPr>
          <a:xfrm>
            <a:off x="3053781" y="3041201"/>
            <a:ext cx="14340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194" name="Google Shape;194;p28"/>
          <p:cNvSpPr txBox="1">
            <a:spLocks noGrp="1"/>
          </p:cNvSpPr>
          <p:nvPr>
            <p:ph type="subTitle" idx="1"/>
          </p:nvPr>
        </p:nvSpPr>
        <p:spPr>
          <a:xfrm>
            <a:off x="720000" y="2269000"/>
            <a:ext cx="22431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195" name="Google Shape;195;p28"/>
          <p:cNvSpPr txBox="1">
            <a:spLocks noGrp="1"/>
          </p:cNvSpPr>
          <p:nvPr>
            <p:ph type="subTitle" idx="6"/>
          </p:nvPr>
        </p:nvSpPr>
        <p:spPr>
          <a:xfrm>
            <a:off x="3053781" y="2031312"/>
            <a:ext cx="2571347" cy="8698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/>
              <a:t>Product Category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/>
              <a:t>Sales Per Year</a:t>
            </a:r>
          </a:p>
        </p:txBody>
      </p:sp>
      <p:sp>
        <p:nvSpPr>
          <p:cNvPr id="196" name="Google Shape;196;p28"/>
          <p:cNvSpPr txBox="1">
            <a:spLocks noGrp="1"/>
          </p:cNvSpPr>
          <p:nvPr>
            <p:ph type="subTitle" idx="7"/>
          </p:nvPr>
        </p:nvSpPr>
        <p:spPr>
          <a:xfrm>
            <a:off x="720000" y="3666700"/>
            <a:ext cx="2243100" cy="73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Employee Analysis</a:t>
            </a:r>
            <a:endParaRPr sz="2000" dirty="0"/>
          </a:p>
        </p:txBody>
      </p:sp>
      <p:pic>
        <p:nvPicPr>
          <p:cNvPr id="198" name="Google Shape;198;p28"/>
          <p:cNvPicPr preferRelativeResize="0"/>
          <p:nvPr/>
        </p:nvPicPr>
        <p:blipFill>
          <a:blip r:embed="rId3">
            <a:alphaModFix amt="52000"/>
          </a:blip>
          <a:stretch>
            <a:fillRect/>
          </a:stretch>
        </p:blipFill>
        <p:spPr>
          <a:xfrm>
            <a:off x="5715809" y="0"/>
            <a:ext cx="342819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6;p28">
            <a:extLst>
              <a:ext uri="{FF2B5EF4-FFF2-40B4-BE49-F238E27FC236}">
                <a16:creationId xmlns:a16="http://schemas.microsoft.com/office/drawing/2014/main" id="{BF51ED5E-102C-8464-D8DD-2FCD460D0213}"/>
              </a:ext>
            </a:extLst>
          </p:cNvPr>
          <p:cNvSpPr txBox="1">
            <a:spLocks/>
          </p:cNvSpPr>
          <p:nvPr/>
        </p:nvSpPr>
        <p:spPr>
          <a:xfrm>
            <a:off x="3104704" y="3666700"/>
            <a:ext cx="22431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ID" sz="2000" dirty="0"/>
              <a:t>Shipper</a:t>
            </a:r>
          </a:p>
          <a:p>
            <a:pPr marL="0" indent="0"/>
            <a:r>
              <a:rPr lang="en-ID" sz="2000" dirty="0"/>
              <a:t>Analysis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Shipping </a:t>
            </a:r>
            <a:r>
              <a:rPr lang="en" dirty="0">
                <a:solidFill>
                  <a:schemeClr val="dk2"/>
                </a:solidFill>
              </a:rPr>
              <a:t>Analysis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56;p33">
            <a:extLst>
              <a:ext uri="{FF2B5EF4-FFF2-40B4-BE49-F238E27FC236}">
                <a16:creationId xmlns:a16="http://schemas.microsoft.com/office/drawing/2014/main" id="{6885F255-2302-638A-6A5F-DEC0EFF51720}"/>
              </a:ext>
            </a:extLst>
          </p:cNvPr>
          <p:cNvSpPr txBox="1">
            <a:spLocks/>
          </p:cNvSpPr>
          <p:nvPr/>
        </p:nvSpPr>
        <p:spPr>
          <a:xfrm>
            <a:off x="816252" y="2882449"/>
            <a:ext cx="2745095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400" dirty="0" err="1">
                <a:solidFill>
                  <a:schemeClr val="accent1"/>
                </a:solidFill>
                <a:latin typeface="Raleway ExtraBold" pitchFamily="2" charset="0"/>
              </a:rPr>
              <a:t>Tabel</a:t>
            </a:r>
            <a:r>
              <a:rPr lang="en-ID" sz="2400" dirty="0">
                <a:solidFill>
                  <a:schemeClr val="accent1"/>
                </a:solidFill>
                <a:latin typeface="Raleway ExtraBold" pitchFamily="2" charset="0"/>
              </a:rPr>
              <a:t> yang </a:t>
            </a:r>
            <a:r>
              <a:rPr lang="en-ID" sz="2400" dirty="0" err="1">
                <a:solidFill>
                  <a:schemeClr val="accent1"/>
                </a:solidFill>
                <a:latin typeface="Raleway ExtraBold" pitchFamily="2" charset="0"/>
              </a:rPr>
              <a:t>digunakan</a:t>
            </a:r>
            <a:r>
              <a:rPr lang="en-ID" sz="2400" dirty="0">
                <a:solidFill>
                  <a:schemeClr val="accent1"/>
                </a:solidFill>
                <a:latin typeface="Raleway ExtraBold" pitchFamily="2" charset="0"/>
              </a:rPr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DD9A5E-B688-CFA7-E952-916DC7B12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197" y="1370820"/>
            <a:ext cx="1853568" cy="321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973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Shipping </a:t>
            </a:r>
            <a:r>
              <a:rPr lang="en" dirty="0">
                <a:solidFill>
                  <a:schemeClr val="dk2"/>
                </a:solidFill>
              </a:rPr>
              <a:t>Analysis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5C6F33F-51BC-59C0-5A72-8C1D0F8872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1466846"/>
              </p:ext>
            </p:extLst>
          </p:nvPr>
        </p:nvGraphicFramePr>
        <p:xfrm>
          <a:off x="459937" y="1479620"/>
          <a:ext cx="4713642" cy="28657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C668569-4BF3-18DB-7A0F-16DF15C15E4A}"/>
              </a:ext>
            </a:extLst>
          </p:cNvPr>
          <p:cNvSpPr txBox="1"/>
          <p:nvPr/>
        </p:nvSpPr>
        <p:spPr>
          <a:xfrm>
            <a:off x="5388253" y="2011199"/>
            <a:ext cx="28413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Jumlah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pesanan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berdasarkan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tujuan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pengiriman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ditunjukkan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pada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gambar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di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samping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. USA dan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Jerman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memiliki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total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pesanan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terbanyak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sama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yaitu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122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pesanan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.</a:t>
            </a:r>
            <a:endParaRPr lang="en-ID" dirty="0">
              <a:solidFill>
                <a:schemeClr val="accent1"/>
              </a:solidFill>
              <a:latin typeface="Raleway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67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Shipping </a:t>
            </a:r>
            <a:r>
              <a:rPr lang="en" dirty="0">
                <a:solidFill>
                  <a:schemeClr val="dk2"/>
                </a:solidFill>
              </a:rPr>
              <a:t>Analysis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D8EFDD0-6746-4824-B83A-3720EFC607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897233"/>
              </p:ext>
            </p:extLst>
          </p:nvPr>
        </p:nvGraphicFramePr>
        <p:xfrm>
          <a:off x="178126" y="1508078"/>
          <a:ext cx="5101389" cy="2824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899CA94-FDD3-7BB7-8BE7-99B2FEF39DE8}"/>
              </a:ext>
            </a:extLst>
          </p:cNvPr>
          <p:cNvSpPr txBox="1"/>
          <p:nvPr/>
        </p:nvSpPr>
        <p:spPr>
          <a:xfrm>
            <a:off x="5388253" y="2011199"/>
            <a:ext cx="284134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Dilihat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dari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tren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per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tahun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keempat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tujuan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nilai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pesanan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terbanyak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menunjukkan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tren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sama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yaitu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mengalami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kenaikan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dari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1996-1197 dan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penurunan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dari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1997-1998.</a:t>
            </a:r>
            <a:endParaRPr lang="en-ID" dirty="0">
              <a:solidFill>
                <a:schemeClr val="accent1"/>
              </a:solidFill>
              <a:latin typeface="Raleway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763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>
            <a:spLocks noGrp="1"/>
          </p:cNvSpPr>
          <p:nvPr>
            <p:ph type="title"/>
          </p:nvPr>
        </p:nvSpPr>
        <p:spPr>
          <a:xfrm>
            <a:off x="771925" y="3337398"/>
            <a:ext cx="55701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Overview</a:t>
            </a:r>
            <a:endParaRPr sz="4400" dirty="0">
              <a:solidFill>
                <a:schemeClr val="dk2"/>
              </a:solidFill>
            </a:endParaRPr>
          </a:p>
        </p:txBody>
      </p:sp>
      <p:sp>
        <p:nvSpPr>
          <p:cNvPr id="204" name="Google Shape;204;p29"/>
          <p:cNvSpPr txBox="1">
            <a:spLocks noGrp="1"/>
          </p:cNvSpPr>
          <p:nvPr>
            <p:ph type="title" idx="2"/>
          </p:nvPr>
        </p:nvSpPr>
        <p:spPr>
          <a:xfrm>
            <a:off x="771925" y="1975225"/>
            <a:ext cx="1997100" cy="12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3789947" y="1061100"/>
            <a:ext cx="460215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Northwind </a:t>
            </a:r>
            <a:r>
              <a:rPr lang="en" dirty="0">
                <a:solidFill>
                  <a:schemeClr val="dk2"/>
                </a:solidFill>
              </a:rPr>
              <a:t>Trades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subTitle" idx="1"/>
          </p:nvPr>
        </p:nvSpPr>
        <p:spPr>
          <a:xfrm>
            <a:off x="3924528" y="1973179"/>
            <a:ext cx="4467572" cy="24831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Northwind Trades merupakan perusahaan yang bergerak dalam bidang ekspor impor makanan. Perlu adanya analisis terhadap data historis untuk mendapatkan </a:t>
            </a:r>
            <a:r>
              <a:rPr lang="en-US" i="1" dirty="0"/>
              <a:t>insight </a:t>
            </a:r>
            <a:r>
              <a:rPr lang="en-US" dirty="0"/>
              <a:t>yang akan berguna untuk pertimbangan keputusan di masa mendatang</a:t>
            </a:r>
            <a:endParaRPr dirty="0"/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342818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/>
          <p:nvPr/>
        </p:nvSpPr>
        <p:spPr>
          <a:xfrm rot="1834879">
            <a:off x="730724" y="4638093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/>
          <p:nvPr/>
        </p:nvSpPr>
        <p:spPr>
          <a:xfrm rot="1835340">
            <a:off x="513467" y="4089527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3789947" y="1061100"/>
            <a:ext cx="460215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Northwind </a:t>
            </a:r>
            <a:r>
              <a:rPr lang="en" dirty="0">
                <a:solidFill>
                  <a:schemeClr val="dk2"/>
                </a:solidFill>
              </a:rPr>
              <a:t>Trades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subTitle" idx="1"/>
          </p:nvPr>
        </p:nvSpPr>
        <p:spPr>
          <a:xfrm>
            <a:off x="3789947" y="2283626"/>
            <a:ext cx="5028156" cy="1877185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285750" indent="-285750" algn="just">
              <a:buSzPts val="1100"/>
            </a:pPr>
            <a:r>
              <a:rPr lang="en-ID" i="1" dirty="0"/>
              <a:t>Categories</a:t>
            </a:r>
          </a:p>
          <a:p>
            <a:pPr marL="285750" indent="-285750" algn="just">
              <a:buSzPts val="1100"/>
            </a:pPr>
            <a:r>
              <a:rPr lang="en-ID" i="1" dirty="0" err="1"/>
              <a:t>CustomerCustomerDemo</a:t>
            </a:r>
            <a:endParaRPr lang="en-ID" i="1" dirty="0"/>
          </a:p>
          <a:p>
            <a:pPr marL="285750" indent="-285750" algn="just">
              <a:buSzPts val="1100"/>
            </a:pPr>
            <a:r>
              <a:rPr lang="en-ID" i="1" dirty="0"/>
              <a:t>Customer Demographics</a:t>
            </a:r>
          </a:p>
          <a:p>
            <a:pPr marL="285750" indent="-285750" algn="just">
              <a:buSzPts val="1100"/>
            </a:pPr>
            <a:r>
              <a:rPr lang="en-ID" i="1" dirty="0"/>
              <a:t>Customers</a:t>
            </a:r>
          </a:p>
          <a:p>
            <a:pPr marL="285750" indent="-285750" algn="just">
              <a:buSzPts val="1100"/>
            </a:pPr>
            <a:r>
              <a:rPr lang="en-ID" i="1" dirty="0"/>
              <a:t>Employees</a:t>
            </a:r>
          </a:p>
          <a:p>
            <a:pPr marL="285750" indent="-285750" algn="just">
              <a:buSzPts val="1100"/>
            </a:pPr>
            <a:r>
              <a:rPr lang="en-ID" i="1" dirty="0"/>
              <a:t>Emp[</a:t>
            </a:r>
            <a:r>
              <a:rPr lang="en-ID" i="1" dirty="0" err="1"/>
              <a:t>oyeeTerritories</a:t>
            </a:r>
            <a:endParaRPr lang="en-ID" i="1" dirty="0"/>
          </a:p>
          <a:p>
            <a:pPr marL="265113" indent="-265113" algn="just">
              <a:buSzPts val="1100"/>
            </a:pPr>
            <a:r>
              <a:rPr lang="en-ID" i="1" dirty="0"/>
              <a:t>Order Details</a:t>
            </a:r>
          </a:p>
          <a:p>
            <a:pPr marL="444500" indent="-179388" algn="just">
              <a:buSzPts val="1100"/>
            </a:pPr>
            <a:r>
              <a:rPr lang="en-ID" i="1" dirty="0"/>
              <a:t>Orders</a:t>
            </a:r>
          </a:p>
          <a:p>
            <a:pPr marL="444500" indent="-179388" algn="just">
              <a:buSzPts val="1100"/>
            </a:pPr>
            <a:r>
              <a:rPr lang="en-ID" i="1" dirty="0"/>
              <a:t>Products</a:t>
            </a:r>
          </a:p>
          <a:p>
            <a:pPr marL="444500" indent="-179388" algn="just">
              <a:buSzPts val="1100"/>
            </a:pPr>
            <a:r>
              <a:rPr lang="en-ID" i="1" dirty="0"/>
              <a:t>Region</a:t>
            </a:r>
          </a:p>
          <a:p>
            <a:pPr marL="444500" indent="-179388" algn="just">
              <a:buSzPts val="1100"/>
            </a:pPr>
            <a:r>
              <a:rPr lang="en-ID" i="1" dirty="0"/>
              <a:t>Shippers</a:t>
            </a:r>
          </a:p>
          <a:p>
            <a:pPr marL="444500" indent="-179388" algn="just">
              <a:buSzPts val="1100"/>
            </a:pPr>
            <a:r>
              <a:rPr lang="en-ID" i="1" dirty="0"/>
              <a:t>Supplies</a:t>
            </a:r>
          </a:p>
          <a:p>
            <a:pPr marL="444500" indent="-179388" algn="just">
              <a:buSzPts val="1100"/>
            </a:pPr>
            <a:r>
              <a:rPr lang="en-ID" i="1" dirty="0"/>
              <a:t>Territories</a:t>
            </a:r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342818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/>
          <p:nvPr/>
        </p:nvSpPr>
        <p:spPr>
          <a:xfrm rot="1834879">
            <a:off x="730724" y="4638093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/>
          <p:nvPr/>
        </p:nvSpPr>
        <p:spPr>
          <a:xfrm rot="1835340">
            <a:off x="513467" y="4089527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BD68B4-FF70-697C-78F6-CC7F67E3EC60}"/>
              </a:ext>
            </a:extLst>
          </p:cNvPr>
          <p:cNvSpPr txBox="1"/>
          <p:nvPr/>
        </p:nvSpPr>
        <p:spPr>
          <a:xfrm>
            <a:off x="3789947" y="1767124"/>
            <a:ext cx="4467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>
                <a:solidFill>
                  <a:schemeClr val="dk1"/>
                </a:solidFill>
                <a:latin typeface="Raleway Medium"/>
                <a:sym typeface="Raleway Medium"/>
              </a:rPr>
              <a:t>Digunakan dataset yang terdiri dari 13 tabel: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96301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>
            <a:spLocks noGrp="1"/>
          </p:cNvSpPr>
          <p:nvPr>
            <p:ph type="title"/>
          </p:nvPr>
        </p:nvSpPr>
        <p:spPr>
          <a:xfrm>
            <a:off x="771925" y="3337398"/>
            <a:ext cx="55701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Product Category Sales Per Year</a:t>
            </a:r>
            <a:endParaRPr sz="4400" dirty="0">
              <a:solidFill>
                <a:schemeClr val="dk2"/>
              </a:solidFill>
            </a:endParaRPr>
          </a:p>
        </p:txBody>
      </p:sp>
      <p:sp>
        <p:nvSpPr>
          <p:cNvPr id="204" name="Google Shape;204;p29"/>
          <p:cNvSpPr txBox="1">
            <a:spLocks noGrp="1"/>
          </p:cNvSpPr>
          <p:nvPr>
            <p:ph type="title" idx="2"/>
          </p:nvPr>
        </p:nvSpPr>
        <p:spPr>
          <a:xfrm>
            <a:off x="771924" y="1975225"/>
            <a:ext cx="2139717" cy="12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4807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Category Sales </a:t>
            </a:r>
            <a:r>
              <a:rPr lang="en" dirty="0">
                <a:solidFill>
                  <a:schemeClr val="dk2"/>
                </a:solidFill>
              </a:rPr>
              <a:t>Per Year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56;p33">
            <a:extLst>
              <a:ext uri="{FF2B5EF4-FFF2-40B4-BE49-F238E27FC236}">
                <a16:creationId xmlns:a16="http://schemas.microsoft.com/office/drawing/2014/main" id="{4CD6E4FD-A760-7952-C151-88F2B5E70C1F}"/>
              </a:ext>
            </a:extLst>
          </p:cNvPr>
          <p:cNvSpPr txBox="1">
            <a:spLocks/>
          </p:cNvSpPr>
          <p:nvPr/>
        </p:nvSpPr>
        <p:spPr>
          <a:xfrm>
            <a:off x="720000" y="1455550"/>
            <a:ext cx="24153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400" dirty="0" err="1">
                <a:solidFill>
                  <a:schemeClr val="accent1"/>
                </a:solidFill>
                <a:latin typeface="Raleway ExtraBold" pitchFamily="2" charset="0"/>
              </a:rPr>
              <a:t>Objektif</a:t>
            </a:r>
            <a:r>
              <a:rPr lang="en-ID" sz="2400" dirty="0">
                <a:solidFill>
                  <a:schemeClr val="accent1"/>
                </a:solidFill>
                <a:latin typeface="Raleway ExtraBold" pitchFamily="2" charset="0"/>
              </a:rPr>
              <a:t>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6168F7-BA74-1E61-A44C-6732D2BFC052}"/>
              </a:ext>
            </a:extLst>
          </p:cNvPr>
          <p:cNvSpPr txBox="1"/>
          <p:nvPr/>
        </p:nvSpPr>
        <p:spPr>
          <a:xfrm>
            <a:off x="720000" y="1890211"/>
            <a:ext cx="52476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Nilai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penjualan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(Sales) merupakan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metrik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sederhana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dapat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menggambarkan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seberapa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laku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sebuah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produk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, Analisis sales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tiap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kategori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per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tahun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dilakukan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untuk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mengetahui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kategori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mana yang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memberikan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Raleway Medium" pitchFamily="2" charset="0"/>
              </a:rPr>
              <a:t>total </a:t>
            </a:r>
            <a:r>
              <a:rPr lang="en-US" b="1" dirty="0" err="1">
                <a:solidFill>
                  <a:schemeClr val="accent1"/>
                </a:solidFill>
                <a:latin typeface="Raleway Medium" pitchFamily="2" charset="0"/>
              </a:rPr>
              <a:t>nilai</a:t>
            </a:r>
            <a:r>
              <a:rPr lang="en-US" b="1" dirty="0">
                <a:solidFill>
                  <a:schemeClr val="accent1"/>
                </a:solidFill>
                <a:latin typeface="Raleway Medium" pitchFamily="2" charset="0"/>
              </a:rPr>
              <a:t> sales </a:t>
            </a:r>
            <a:r>
              <a:rPr lang="en-US" b="1" dirty="0" err="1">
                <a:solidFill>
                  <a:schemeClr val="accent1"/>
                </a:solidFill>
                <a:latin typeface="Raleway Medium" pitchFamily="2" charset="0"/>
              </a:rPr>
              <a:t>terbanyak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.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Selain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itu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perlu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diketahui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tren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penjualan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kategori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produk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untuk </a:t>
            </a:r>
            <a:r>
              <a:rPr lang="en-US" b="1" dirty="0" err="1">
                <a:solidFill>
                  <a:schemeClr val="accent1"/>
                </a:solidFill>
                <a:latin typeface="Raleway Medium" pitchFamily="2" charset="0"/>
              </a:rPr>
              <a:t>mengetahui</a:t>
            </a:r>
            <a:r>
              <a:rPr lang="en-US" b="1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Raleway Medium" pitchFamily="2" charset="0"/>
              </a:rPr>
              <a:t>minat</a:t>
            </a:r>
            <a:r>
              <a:rPr lang="en-US" b="1" dirty="0">
                <a:solidFill>
                  <a:schemeClr val="accent1"/>
                </a:solidFill>
                <a:latin typeface="Raleway Medium" pitchFamily="2" charset="0"/>
              </a:rPr>
              <a:t> pasar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.</a:t>
            </a:r>
            <a:endParaRPr lang="en-ID" dirty="0">
              <a:solidFill>
                <a:schemeClr val="accent1"/>
              </a:solidFill>
              <a:latin typeface="Raleway Medium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Category Sales </a:t>
            </a:r>
            <a:r>
              <a:rPr lang="en" dirty="0">
                <a:solidFill>
                  <a:schemeClr val="dk2"/>
                </a:solidFill>
              </a:rPr>
              <a:t>Per Year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56;p33">
            <a:extLst>
              <a:ext uri="{FF2B5EF4-FFF2-40B4-BE49-F238E27FC236}">
                <a16:creationId xmlns:a16="http://schemas.microsoft.com/office/drawing/2014/main" id="{BA4B69FE-ECB8-A360-9FCB-D0641CE12724}"/>
              </a:ext>
            </a:extLst>
          </p:cNvPr>
          <p:cNvSpPr txBox="1">
            <a:spLocks/>
          </p:cNvSpPr>
          <p:nvPr/>
        </p:nvSpPr>
        <p:spPr>
          <a:xfrm>
            <a:off x="816252" y="2882449"/>
            <a:ext cx="2745095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400" dirty="0" err="1">
                <a:solidFill>
                  <a:schemeClr val="accent1"/>
                </a:solidFill>
                <a:latin typeface="Raleway ExtraBold" pitchFamily="2" charset="0"/>
              </a:rPr>
              <a:t>Tabel</a:t>
            </a:r>
            <a:r>
              <a:rPr lang="en-ID" sz="2400" dirty="0">
                <a:solidFill>
                  <a:schemeClr val="accent1"/>
                </a:solidFill>
                <a:latin typeface="Raleway ExtraBold" pitchFamily="2" charset="0"/>
              </a:rPr>
              <a:t> yang </a:t>
            </a:r>
            <a:r>
              <a:rPr lang="en-ID" sz="2400" dirty="0" err="1">
                <a:solidFill>
                  <a:schemeClr val="accent1"/>
                </a:solidFill>
                <a:latin typeface="Raleway ExtraBold" pitchFamily="2" charset="0"/>
              </a:rPr>
              <a:t>digunakan</a:t>
            </a:r>
            <a:r>
              <a:rPr lang="en-ID" sz="2400" dirty="0">
                <a:solidFill>
                  <a:schemeClr val="accent1"/>
                </a:solidFill>
                <a:latin typeface="Raleway ExtraBold" pitchFamily="2" charset="0"/>
              </a:rPr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47A8E1-7BDB-F24D-DCE9-3045653C4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193" y="1182934"/>
            <a:ext cx="2396011" cy="375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30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Category Sales </a:t>
            </a:r>
            <a:r>
              <a:rPr lang="en" dirty="0">
                <a:solidFill>
                  <a:schemeClr val="dk2"/>
                </a:solidFill>
              </a:rPr>
              <a:t>Per Year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24" name="Google Shape;224;p31"/>
          <p:cNvSpPr/>
          <p:nvPr/>
        </p:nvSpPr>
        <p:spPr>
          <a:xfrm rot="1834879">
            <a:off x="8069724" y="4224955"/>
            <a:ext cx="1603307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1"/>
          <p:cNvSpPr/>
          <p:nvPr/>
        </p:nvSpPr>
        <p:spPr>
          <a:xfrm rot="1835340">
            <a:off x="7852467" y="3676390"/>
            <a:ext cx="275313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1"/>
          <p:cNvSpPr/>
          <p:nvPr/>
        </p:nvSpPr>
        <p:spPr>
          <a:xfrm rot="1834341">
            <a:off x="8892508" y="4863488"/>
            <a:ext cx="29373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1"/>
          <p:cNvSpPr/>
          <p:nvPr/>
        </p:nvSpPr>
        <p:spPr>
          <a:xfrm rot="1835532">
            <a:off x="8116850" y="4520286"/>
            <a:ext cx="777522" cy="14256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0025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F55AF27-11A4-0530-B870-5566AAD792E1}"/>
              </a:ext>
            </a:extLst>
          </p:cNvPr>
          <p:cNvGraphicFramePr>
            <a:graphicFrameLocks/>
          </p:cNvGraphicFramePr>
          <p:nvPr/>
        </p:nvGraphicFramePr>
        <p:xfrm>
          <a:off x="-39189" y="1401589"/>
          <a:ext cx="3185603" cy="2875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28371ADA-92BF-4CEB-9FA9-619617289E44}"/>
              </a:ext>
            </a:extLst>
          </p:cNvPr>
          <p:cNvGraphicFramePr>
            <a:graphicFrameLocks/>
          </p:cNvGraphicFramePr>
          <p:nvPr/>
        </p:nvGraphicFramePr>
        <p:xfrm>
          <a:off x="2729648" y="1401588"/>
          <a:ext cx="3400374" cy="2875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2F1FF6E1-AA52-4239-AB35-D95DEF3987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7103519"/>
              </p:ext>
            </p:extLst>
          </p:nvPr>
        </p:nvGraphicFramePr>
        <p:xfrm>
          <a:off x="5751246" y="1395012"/>
          <a:ext cx="3147613" cy="28520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505CF8F-41EF-6230-02A9-01242393DCF6}"/>
              </a:ext>
            </a:extLst>
          </p:cNvPr>
          <p:cNvSpPr txBox="1"/>
          <p:nvPr/>
        </p:nvSpPr>
        <p:spPr>
          <a:xfrm>
            <a:off x="457200" y="4332358"/>
            <a:ext cx="79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Dari 8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kategori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, 4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kategori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memiliki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nilai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total sales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melebihi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total sales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keseluruhan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kategori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Raleway Medium" pitchFamily="2" charset="0"/>
              </a:rPr>
              <a:t>yaitu</a:t>
            </a:r>
            <a:r>
              <a:rPr lang="en-US" dirty="0">
                <a:solidFill>
                  <a:schemeClr val="accent1"/>
                </a:solidFill>
                <a:latin typeface="Raleway Medium" pitchFamily="2" charset="0"/>
              </a:rPr>
              <a:t> Beverages, Dairy Products, Confections, dan Meat/Poultry.</a:t>
            </a:r>
            <a:endParaRPr lang="en-ID" dirty="0">
              <a:solidFill>
                <a:schemeClr val="accent1"/>
              </a:solidFill>
              <a:latin typeface="Raleway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725799"/>
      </p:ext>
    </p:extLst>
  </p:cSld>
  <p:clrMapOvr>
    <a:masterClrMapping/>
  </p:clrMapOvr>
</p:sld>
</file>

<file path=ppt/theme/theme1.xml><?xml version="1.0" encoding="utf-8"?>
<a:theme xmlns:a="http://schemas.openxmlformats.org/drawingml/2006/main" name="Marketplace Startup Pitch Deck by Slidesgo">
  <a:themeElements>
    <a:clrScheme name="Simple Light">
      <a:dk1>
        <a:srgbClr val="E7E7E7"/>
      </a:dk1>
      <a:lt1>
        <a:srgbClr val="2B3D5A"/>
      </a:lt1>
      <a:dk2>
        <a:srgbClr val="67FF94"/>
      </a:dk2>
      <a:lt2>
        <a:srgbClr val="8EFFD2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7E7E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2321</TotalTime>
  <Words>683</Words>
  <Application>Microsoft Office PowerPoint</Application>
  <PresentationFormat>On-screen Show (16:9)</PresentationFormat>
  <Paragraphs>124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Anaheim</vt:lpstr>
      <vt:lpstr>Arial</vt:lpstr>
      <vt:lpstr>Nunito Light</vt:lpstr>
      <vt:lpstr>Raleway Medium</vt:lpstr>
      <vt:lpstr>Raleway ExtraBold</vt:lpstr>
      <vt:lpstr>Bebas Neue</vt:lpstr>
      <vt:lpstr>Marketplace Startup Pitch Deck by Slidesgo</vt:lpstr>
      <vt:lpstr>Northwind Traders Case Study Analysis</vt:lpstr>
      <vt:lpstr>Table of contents</vt:lpstr>
      <vt:lpstr>Overview</vt:lpstr>
      <vt:lpstr>Northwind Trades</vt:lpstr>
      <vt:lpstr>Northwind Trades</vt:lpstr>
      <vt:lpstr>Product Category Sales Per Year</vt:lpstr>
      <vt:lpstr>Product Category Sales Per Year</vt:lpstr>
      <vt:lpstr>Product Category Sales Per Year</vt:lpstr>
      <vt:lpstr>Product Category Sales Per Year</vt:lpstr>
      <vt:lpstr>Product Category Sales Per Year</vt:lpstr>
      <vt:lpstr>Recommendation</vt:lpstr>
      <vt:lpstr>Employee Analysis</vt:lpstr>
      <vt:lpstr>Employee Analysis</vt:lpstr>
      <vt:lpstr>Employee Analysis</vt:lpstr>
      <vt:lpstr>Employee Analysis</vt:lpstr>
      <vt:lpstr>Employee Analysis</vt:lpstr>
      <vt:lpstr>Recommendation</vt:lpstr>
      <vt:lpstr>Shipping Analysis</vt:lpstr>
      <vt:lpstr>Shipping Analysis</vt:lpstr>
      <vt:lpstr>Shipping Analysis</vt:lpstr>
      <vt:lpstr>Shipping Analysis</vt:lpstr>
      <vt:lpstr>Shipping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Marketplace Startup Pitch Deck</dc:title>
  <dc:creator>Asus</dc:creator>
  <cp:lastModifiedBy>zakifariza31@gmail.com</cp:lastModifiedBy>
  <cp:revision>18</cp:revision>
  <dcterms:modified xsi:type="dcterms:W3CDTF">2023-01-30T10:56:47Z</dcterms:modified>
</cp:coreProperties>
</file>